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92" r:id="rId2"/>
    <p:sldMasterId id="2147483721" r:id="rId3"/>
  </p:sldMasterIdLst>
  <p:notesMasterIdLst>
    <p:notesMasterId r:id="rId43"/>
  </p:notesMasterIdLst>
  <p:handoutMasterIdLst>
    <p:handoutMasterId r:id="rId44"/>
  </p:handoutMasterIdLst>
  <p:sldIdLst>
    <p:sldId id="394" r:id="rId4"/>
    <p:sldId id="395" r:id="rId5"/>
    <p:sldId id="631" r:id="rId6"/>
    <p:sldId id="623" r:id="rId7"/>
    <p:sldId id="642" r:id="rId8"/>
    <p:sldId id="319" r:id="rId9"/>
    <p:sldId id="396" r:id="rId10"/>
    <p:sldId id="481" r:id="rId11"/>
    <p:sldId id="628" r:id="rId12"/>
    <p:sldId id="496" r:id="rId13"/>
    <p:sldId id="579" r:id="rId14"/>
    <p:sldId id="598" r:id="rId15"/>
    <p:sldId id="641" r:id="rId16"/>
    <p:sldId id="643" r:id="rId17"/>
    <p:sldId id="406" r:id="rId18"/>
    <p:sldId id="498" r:id="rId19"/>
    <p:sldId id="413" r:id="rId20"/>
    <p:sldId id="493" r:id="rId21"/>
    <p:sldId id="635" r:id="rId22"/>
    <p:sldId id="588" r:id="rId23"/>
    <p:sldId id="590" r:id="rId24"/>
    <p:sldId id="499" r:id="rId25"/>
    <p:sldId id="597" r:id="rId26"/>
    <p:sldId id="634" r:id="rId27"/>
    <p:sldId id="600" r:id="rId28"/>
    <p:sldId id="416" r:id="rId29"/>
    <p:sldId id="501" r:id="rId30"/>
    <p:sldId id="622" r:id="rId31"/>
    <p:sldId id="420" r:id="rId32"/>
    <p:sldId id="475" r:id="rId33"/>
    <p:sldId id="616" r:id="rId34"/>
    <p:sldId id="617" r:id="rId35"/>
    <p:sldId id="618" r:id="rId36"/>
    <p:sldId id="619" r:id="rId37"/>
    <p:sldId id="620" r:id="rId38"/>
    <p:sldId id="621" r:id="rId39"/>
    <p:sldId id="624" r:id="rId40"/>
    <p:sldId id="625" r:id="rId41"/>
    <p:sldId id="62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Секция по подразбиране" id="{ED53473D-C99C-46C0-B9C8-14AD15F2FE8A}">
          <p14:sldIdLst>
            <p14:sldId id="394"/>
            <p14:sldId id="395"/>
            <p14:sldId id="631"/>
            <p14:sldId id="623"/>
            <p14:sldId id="642"/>
            <p14:sldId id="319"/>
          </p14:sldIdLst>
        </p14:section>
        <p14:section name="Цели на курса и учебна програма" id="{8C2724C9-C8EC-45B9-90E3-34392E4D0E79}">
          <p14:sldIdLst>
            <p14:sldId id="396"/>
            <p14:sldId id="481"/>
            <p14:sldId id="628"/>
            <p14:sldId id="496"/>
            <p14:sldId id="579"/>
          </p14:sldIdLst>
        </p14:section>
        <p14:section name="Преподаватели" id="{A8AAF7A9-A2E1-4B2A-84A3-06F1664B31D9}">
          <p14:sldIdLst>
            <p14:sldId id="598"/>
            <p14:sldId id="641"/>
            <p14:sldId id="643"/>
          </p14:sldIdLst>
        </p14:section>
        <p14:section name="Домашни, изпити и оценяване" id="{51D49971-1458-410B-94A5-F37EE859DF00}">
          <p14:sldIdLst>
            <p14:sldId id="406"/>
            <p14:sldId id="498"/>
            <p14:sldId id="413"/>
            <p14:sldId id="493"/>
            <p14:sldId id="635"/>
            <p14:sldId id="588"/>
            <p14:sldId id="590"/>
            <p14:sldId id="499"/>
            <p14:sldId id="597"/>
            <p14:sldId id="634"/>
          </p14:sldIdLst>
        </p14:section>
        <p14:section name="Учебни ресурси" id="{9398577F-1703-4F19-98E3-864C71C2A8FF}">
          <p14:sldIdLst>
            <p14:sldId id="600"/>
            <p14:sldId id="416"/>
            <p14:sldId id="501"/>
            <p14:sldId id="622"/>
            <p14:sldId id="420"/>
            <p14:sldId id="475"/>
          </p14:sldIdLst>
        </p14:section>
        <p14:section name="Организационна част" id="{2717691B-0DFE-4423-9924-6AE16EC185AC}">
          <p14:sldIdLst>
            <p14:sldId id="616"/>
            <p14:sldId id="617"/>
            <p14:sldId id="618"/>
            <p14:sldId id="619"/>
            <p14:sldId id="620"/>
            <p14:sldId id="621"/>
            <p14:sldId id="624"/>
            <p14:sldId id="625"/>
            <p14:sldId id="6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85" autoAdjust="0"/>
    <p:restoredTop sz="95212" autoAdjust="0"/>
  </p:normalViewPr>
  <p:slideViewPr>
    <p:cSldViewPr showGuides="1">
      <p:cViewPr varScale="1">
        <p:scale>
          <a:sx n="99" d="100"/>
          <a:sy n="99" d="100"/>
        </p:scale>
        <p:origin x="108" y="174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1870" y="17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24.2.2022 г.</a:t>
            </a:fld>
            <a:endParaRPr lang="bg-B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100" max="1920" units="cm"/>
          <inkml:channel name="Y" type="integer" min="-91" max="1222" units="cm"/>
          <inkml:channel name="T" type="integer" max="2.14748E9" units="dev"/>
        </inkml:traceFormat>
        <inkml:channelProperties>
          <inkml:channelProperty channel="X" name="resolution" value="130.09709" units="1/cm"/>
          <inkml:channelProperty channel="Y" name="resolution" value="75.89595" units="1/cm"/>
          <inkml:channelProperty channel="T" name="resolution" value="1" units="1/dev"/>
        </inkml:channelProperties>
      </inkml:inkSource>
      <inkml:timestamp xml:id="ts0" timeString="2019-01-03T11:35:44.67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29:53.774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100" max="1920" units="cm"/>
          <inkml:channel name="Y" type="integer" min="-91" max="1222" units="cm"/>
          <inkml:channel name="T" type="integer" max="2.14748E9" units="dev"/>
        </inkml:traceFormat>
        <inkml:channelProperties>
          <inkml:channelProperty channel="X" name="resolution" value="130.09709" units="1/cm"/>
          <inkml:channelProperty channel="Y" name="resolution" value="75.89595" units="1/cm"/>
          <inkml:channelProperty channel="T" name="resolution" value="1" units="1/dev"/>
        </inkml:channelProperties>
      </inkml:inkSource>
      <inkml:timestamp xml:id="ts0" timeString="2019-01-03T11:35:44.17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29:48.308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29:49.70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29:50.111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0,'4'0,"2"0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29:50.640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29:51.076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1,'5'0,"1"0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29:51.417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1,'5'0,"1"0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29:52.152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2/24/2022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1619B61C-3304-4EA8-B5A2-90538145AB1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02314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683E8B22-2865-4060-B721-877FB0CC7D6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1580576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5F6C3CF1-E926-4CAE-8D88-D9CE26E2581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036602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0C4D46E-5FA2-46AA-B7D4-940D79A58A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293140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B8C2D4F-1C8C-45FB-A61E-2731C8503A1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21323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8E018070-12E6-4474-AD37-DBC80707842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208344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E9576A59-C8E7-46CC-9786-3749D85C7D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19089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973F19B-66D6-4660-8883-A01A7D8FA3B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771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F842BFB-CC0D-4EC3-A7AB-0EBD4828F2F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8506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4A82F92-B8F0-4F57-A44E-A7C726B4E1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53525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0751B556-48F4-424E-A761-4FB87DFC7F3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525065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FC85FFA-4B74-43F4-9C9F-F3386A502B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3311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FC85FFA-4B74-43F4-9C9F-F3386A502B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530950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305E5D49-273B-44E5-BA66-D0FB6DA0534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045496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1.png"/><Relationship Id="rId7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15.png"/><Relationship Id="rId10" Type="http://schemas.openxmlformats.org/officeDocument/2006/relationships/image" Target="../media/image9.png"/><Relationship Id="rId4" Type="http://schemas.openxmlformats.org/officeDocument/2006/relationships/image" Target="../media/image26.png"/><Relationship Id="rId9" Type="http://schemas.openxmlformats.org/officeDocument/2006/relationships/image" Target="../media/image10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33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8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1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softuni.org/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43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42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hyperlink" Target="http://softuni.bg/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6.png"/><Relationship Id="rId5" Type="http://schemas.openxmlformats.org/officeDocument/2006/relationships/hyperlink" Target="http://forum.softuni.bg/" TargetMode="External"/><Relationship Id="rId4" Type="http://schemas.openxmlformats.org/officeDocument/2006/relationships/hyperlink" Target="https://www.facebook.com/SoftwareUniversity" TargetMode="Externa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 dirty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dirty="0"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. 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228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2/24/2022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2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014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2/24/2022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47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2/24/2022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5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2/24/2022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8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664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2/24/2022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31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2/24/2022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2/24/2022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673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40128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7551" y="314302"/>
            <a:ext cx="7384264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7551" y="2346299"/>
            <a:ext cx="7384264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611" y="4164084"/>
            <a:ext cx="318844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7551" y="4191000"/>
            <a:ext cx="7384264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611" y="4633983"/>
            <a:ext cx="318844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611" y="5011672"/>
            <a:ext cx="318844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611" y="5394605"/>
            <a:ext cx="318844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611" y="5735768"/>
            <a:ext cx="318844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2464966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2/24/2022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773" y="304800"/>
            <a:ext cx="2139132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998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589" y="4869900"/>
            <a:ext cx="8940800" cy="9037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589" y="5754968"/>
            <a:ext cx="8940800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773" y="304800"/>
            <a:ext cx="2139132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378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782" y="6400802"/>
            <a:ext cx="10485335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9064" y="2253546"/>
            <a:ext cx="303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70261" y="4341197"/>
            <a:ext cx="303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3158" y="4679638"/>
            <a:ext cx="2552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5999" y="6109082"/>
            <a:ext cx="268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8383" y="4032736"/>
            <a:ext cx="292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9191" y="2560120"/>
            <a:ext cx="327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7594" y="2320842"/>
            <a:ext cx="268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7663" y="3447927"/>
            <a:ext cx="2552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9684" y="5625912"/>
            <a:ext cx="268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9240" y="3306088"/>
            <a:ext cx="4542163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A51476-2B36-4F63-93E5-C28847B41FA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2F6090-8C0A-4DE2-B61B-6248FD7761C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408" y="2018008"/>
            <a:ext cx="2850020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23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1" y="5184002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5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9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2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5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3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7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3" y="321502"/>
            <a:ext cx="11083636" cy="882654"/>
          </a:xfrm>
        </p:spPr>
        <p:txBody>
          <a:bodyPr/>
          <a:lstStyle>
            <a:lvl1pPr algn="ctr" latinLnBrk="0">
              <a:defRPr sz="4797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42383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3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7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4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88274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8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56755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9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/>
        </p:nvGrpSpPr>
        <p:grpSpPr>
          <a:xfrm>
            <a:off x="185076" y="1868179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799" dirty="0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799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799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sz="1799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sz="1799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799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799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799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673736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12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2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9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/>
        </p:nvGrpSpPr>
        <p:grpSpPr>
          <a:xfrm>
            <a:off x="392806" y="3429002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799" dirty="0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799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799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sz="1799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sz="1799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799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799" dirty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799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5313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1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7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/>
        </p:nvGrpSpPr>
        <p:grpSpPr>
          <a:xfrm>
            <a:off x="108596" y="5591711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799" dirty="0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799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799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sz="1799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sz="1799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799" dirty="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799" dirty="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799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4888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5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7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2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036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8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6743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1" y="3408498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7" y="1371604"/>
            <a:ext cx="9049234" cy="5207396"/>
          </a:xfrm>
        </p:spPr>
        <p:txBody>
          <a:bodyPr>
            <a:normAutofit/>
          </a:bodyPr>
          <a:lstStyle>
            <a:lvl1pPr marL="513888" indent="-513888" latinLnBrk="0">
              <a:buFont typeface="+mj-lt"/>
              <a:buAutoNum type="arabicPeriod"/>
              <a:defRPr sz="3599">
                <a:solidFill>
                  <a:schemeClr val="tx1"/>
                </a:solidFill>
              </a:defRPr>
            </a:lvl1pPr>
            <a:lvl2pPr>
              <a:defRPr sz="3399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8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24150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3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24" tIns="60912" rIns="121824" bIns="609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Oval Logo Holder"/>
          <p:cNvSpPr/>
          <p:nvPr/>
        </p:nvSpPr>
        <p:spPr>
          <a:xfrm>
            <a:off x="5161650" y="4824667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5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1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8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9329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8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6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036" indent="0">
              <a:buNone/>
              <a:defRPr sz="3730"/>
            </a:lvl2pPr>
            <a:lvl3pPr marL="1218072" indent="0">
              <a:buNone/>
              <a:defRPr sz="3197"/>
            </a:lvl3pPr>
            <a:lvl4pPr marL="1827109" indent="0">
              <a:buNone/>
              <a:defRPr sz="2664"/>
            </a:lvl4pPr>
            <a:lvl5pPr marL="2436145" indent="0">
              <a:buNone/>
              <a:defRPr sz="2664"/>
            </a:lvl5pPr>
            <a:lvl6pPr marL="3045182" indent="0">
              <a:buNone/>
              <a:defRPr sz="2664"/>
            </a:lvl6pPr>
            <a:lvl7pPr marL="3654218" indent="0">
              <a:buNone/>
              <a:defRPr sz="2664"/>
            </a:lvl7pPr>
            <a:lvl8pPr marL="4263254" indent="0">
              <a:buNone/>
              <a:defRPr sz="2664"/>
            </a:lvl8pPr>
            <a:lvl9pPr marL="4872290" indent="0">
              <a:buNone/>
              <a:defRPr sz="2664"/>
            </a:lvl9pPr>
          </a:lstStyle>
          <a:p>
            <a:r>
              <a:rPr lang="en-US" altLang="ko-KR" noProof="0" dirty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8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3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8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17473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/>
        </p:nvSpPr>
        <p:spPr>
          <a:xfrm>
            <a:off x="111001" y="6454760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https://softuni.org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399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2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/>
        </p:nvGrpSpPr>
        <p:grpSpPr>
          <a:xfrm>
            <a:off x="3332217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6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57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4" b="1" i="0" u="none" strike="noStrike" kern="1200" cap="none" spc="0" normalizeH="0" baseline="0" noProof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to edit Master title style</a:t>
            </a:r>
            <a:endParaRPr kumimoji="0" lang="en-US" sz="8794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9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5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2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8" y="2584291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9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7"/>
            </a:lvl1pPr>
            <a:lvl2pPr marL="989684" marR="0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 sz="2799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2999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2999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2999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2999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8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64876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…</a:t>
            </a:r>
          </a:p>
          <a:p>
            <a:pPr lvl="0"/>
            <a:r>
              <a:rPr lang="en-GB"/>
              <a:t>…</a:t>
            </a:r>
          </a:p>
          <a:p>
            <a:pPr lvl="0"/>
            <a:r>
              <a:rPr lang="en-GB"/>
              <a:t>…</a:t>
            </a:r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2/24/2022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87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Section Title</a:t>
            </a:r>
            <a:endParaRPr lang="en-US" altLang="ko-KR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385193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2/24/2022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97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/>
              <a:t>Software University – High-Quality Education, </a:t>
            </a:r>
            <a:br>
              <a:rPr lang="en-US" sz="3198"/>
            </a:br>
            <a:r>
              <a:rPr lang="en-US" sz="3198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2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/>
              <a:t>Software University Foundation</a:t>
            </a:r>
            <a:endParaRPr lang="bg-BG" sz="3198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3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4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>
                <a:hlinkClick r:id="rId5"/>
              </a:rPr>
              <a:t>forum.softuni.bg</a:t>
            </a:r>
            <a:endParaRPr lang="en-US" sz="2798" noProof="1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Trainings @ Software University</a:t>
            </a:r>
            <a:r>
              <a:rPr lang="bg-BG"/>
              <a:t> (</a:t>
            </a:r>
            <a:r>
              <a:rPr lang="en-US"/>
              <a:t>SoftUni)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601EE5-47FD-42C5-9AB7-754E3CDC755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2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77" r:id="rId8"/>
    <p:sldLayoutId id="2147483683" r:id="rId9"/>
    <p:sldLayoutId id="2147483685" r:id="rId10"/>
    <p:sldLayoutId id="2147483686" r:id="rId11"/>
    <p:sldLayoutId id="2147483687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2/24/2022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0955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184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b="1672"/>
          <a:stretch/>
        </p:blipFill>
        <p:spPr>
          <a:xfrm>
            <a:off x="1" y="3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3293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072" rtl="0" eaLnBrk="1" latinLnBrk="0" hangingPunct="1">
        <a:spcBef>
          <a:spcPct val="0"/>
        </a:spcBef>
        <a:buNone/>
        <a:defRPr sz="3997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255" indent="-360255" algn="l" defTabSz="1218072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7" kern="1200">
          <a:solidFill>
            <a:schemeClr val="tx1"/>
          </a:solidFill>
          <a:latin typeface="+mn-lt"/>
          <a:ea typeface="+mn-ea"/>
          <a:cs typeface="+mn-cs"/>
        </a:defRPr>
      </a:lvl1pPr>
      <a:lvl2pPr marL="803034" indent="-360255" algn="l" defTabSz="1218072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7" kern="1200">
          <a:solidFill>
            <a:schemeClr val="tx1"/>
          </a:solidFill>
          <a:latin typeface="+mn-lt"/>
          <a:ea typeface="+mn-ea"/>
          <a:cs typeface="+mn-cs"/>
        </a:defRPr>
      </a:lvl2pPr>
      <a:lvl3pPr marL="1255336" indent="-360255" algn="l" defTabSz="1218072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7" kern="1200">
          <a:solidFill>
            <a:schemeClr val="tx1"/>
          </a:solidFill>
          <a:latin typeface="+mn-lt"/>
          <a:ea typeface="+mn-ea"/>
          <a:cs typeface="+mn-cs"/>
        </a:defRPr>
      </a:lvl3pPr>
      <a:lvl4pPr marL="1699703" indent="-352319" algn="l" defTabSz="1218072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7" kern="1200">
          <a:solidFill>
            <a:schemeClr val="tx1"/>
          </a:solidFill>
          <a:latin typeface="+mn-lt"/>
          <a:ea typeface="+mn-ea"/>
          <a:cs typeface="+mn-cs"/>
        </a:defRPr>
      </a:lvl4pPr>
      <a:lvl5pPr marL="2058370" indent="-266620" algn="l" defTabSz="1218072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7" kern="1200">
          <a:solidFill>
            <a:schemeClr val="tx1"/>
          </a:solidFill>
          <a:latin typeface="+mn-lt"/>
          <a:ea typeface="+mn-ea"/>
          <a:cs typeface="+mn-cs"/>
        </a:defRPr>
      </a:lvl5pPr>
      <a:lvl6pPr marL="3349699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6pPr>
      <a:lvl7pPr marL="3958736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7pPr>
      <a:lvl8pPr marL="4567772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8pPr>
      <a:lvl9pPr marL="5176808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1pPr>
      <a:lvl2pPr marL="609036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2pPr>
      <a:lvl3pPr marL="121807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9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436145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654218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4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487229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hyperlink" Target="https://softuni.bg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hyperlink" Target="https://quiz.softuni.bg/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oftuni.bg/forum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3630/programming-basics-with-java-march-2022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hyperlink" Target="http://svn.softuni.org/admin/svn/programming-basics-2022/trunk/Installation-Guidelines/01.0%20PB-Java-IntelliJ-2021-Installation-Guidelines.docx" TargetMode="External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jetbrains.com/idea/download/#section=windows" TargetMode="External"/><Relationship Id="rId5" Type="http://schemas.openxmlformats.org/officeDocument/2006/relationships/image" Target="../media/image81.png"/><Relationship Id="rId10" Type="http://schemas.openxmlformats.org/officeDocument/2006/relationships/customXml" Target="../ink/ink2.xml"/><Relationship Id="rId4" Type="http://schemas.openxmlformats.org/officeDocument/2006/relationships/hyperlink" Target="http://svn.softuni.org/admin/svn/programming-basics-2022/trunk/Installation-Guidelines/01.0%20PB-Java-IntelliJ-Installation-Guidelines.docx" TargetMode="External"/><Relationship Id="rId9" Type="http://schemas.openxmlformats.org/officeDocument/2006/relationships/image" Target="../media/image62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s://java-book.softuni.bg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customXml" Target="../ink/ink9.xml"/><Relationship Id="rId3" Type="http://schemas.openxmlformats.org/officeDocument/2006/relationships/image" Target="../media/image90.png"/><Relationship Id="rId7" Type="http://schemas.openxmlformats.org/officeDocument/2006/relationships/customXml" Target="../ink/ink5.xml"/><Relationship Id="rId12" Type="http://schemas.openxmlformats.org/officeDocument/2006/relationships/customXml" Target="../ink/ink8.xm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4.xml"/><Relationship Id="rId11" Type="http://schemas.openxmlformats.org/officeDocument/2006/relationships/image" Target="../media/image93.png"/><Relationship Id="rId5" Type="http://schemas.openxmlformats.org/officeDocument/2006/relationships/image" Target="../media/image91.png"/><Relationship Id="rId10" Type="http://schemas.openxmlformats.org/officeDocument/2006/relationships/customXml" Target="../ink/ink7.xml"/><Relationship Id="rId4" Type="http://schemas.openxmlformats.org/officeDocument/2006/relationships/customXml" Target="../ink/ink3.xml"/><Relationship Id="rId9" Type="http://schemas.openxmlformats.org/officeDocument/2006/relationships/customXml" Target="../ink/ink6.xml"/><Relationship Id="rId14" Type="http://schemas.openxmlformats.org/officeDocument/2006/relationships/customXml" Target="../ink/ink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8.png"/><Relationship Id="rId4" Type="http://schemas.openxmlformats.org/officeDocument/2006/relationships/hyperlink" Target="https://softuni.b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smartit.bg/" TargetMode="External"/><Relationship Id="rId13" Type="http://schemas.openxmlformats.org/officeDocument/2006/relationships/image" Target="../media/image54.png"/><Relationship Id="rId18" Type="http://schemas.openxmlformats.org/officeDocument/2006/relationships/hyperlink" Target="https://bg.it.schwarz/schwarz-it-bulgaria" TargetMode="External"/><Relationship Id="rId26" Type="http://schemas.openxmlformats.org/officeDocument/2006/relationships/hyperlink" Target="https://indeavr.com/" TargetMode="External"/><Relationship Id="rId3" Type="http://schemas.openxmlformats.org/officeDocument/2006/relationships/image" Target="../media/image49.jpg"/><Relationship Id="rId21" Type="http://schemas.openxmlformats.org/officeDocument/2006/relationships/image" Target="../media/image58.png"/><Relationship Id="rId7" Type="http://schemas.openxmlformats.org/officeDocument/2006/relationships/image" Target="../media/image51.png"/><Relationship Id="rId12" Type="http://schemas.openxmlformats.org/officeDocument/2006/relationships/hyperlink" Target="https://www.coca-colahellenic.com/" TargetMode="External"/><Relationship Id="rId17" Type="http://schemas.openxmlformats.org/officeDocument/2006/relationships/image" Target="../media/image56.png"/><Relationship Id="rId25" Type="http://schemas.openxmlformats.org/officeDocument/2006/relationships/image" Target="../media/image60.png"/><Relationship Id="rId2" Type="http://schemas.openxmlformats.org/officeDocument/2006/relationships/hyperlink" Target="https://www.pharvision.ai/" TargetMode="External"/><Relationship Id="rId16" Type="http://schemas.openxmlformats.org/officeDocument/2006/relationships/hyperlink" Target="https://motion-software.com/" TargetMode="External"/><Relationship Id="rId20" Type="http://schemas.openxmlformats.org/officeDocument/2006/relationships/hyperlink" Target="https://createx.bg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postbank.bg/" TargetMode="External"/><Relationship Id="rId11" Type="http://schemas.openxmlformats.org/officeDocument/2006/relationships/image" Target="../media/image53.png"/><Relationship Id="rId24" Type="http://schemas.openxmlformats.org/officeDocument/2006/relationships/hyperlink" Target="https://de.draftkings.com/" TargetMode="External"/><Relationship Id="rId5" Type="http://schemas.openxmlformats.org/officeDocument/2006/relationships/image" Target="../media/image50.png"/><Relationship Id="rId15" Type="http://schemas.openxmlformats.org/officeDocument/2006/relationships/image" Target="../media/image55.png"/><Relationship Id="rId23" Type="http://schemas.openxmlformats.org/officeDocument/2006/relationships/image" Target="../media/image59.jpeg"/><Relationship Id="rId10" Type="http://schemas.openxmlformats.org/officeDocument/2006/relationships/hyperlink" Target="https://www.softwaregroup.com/" TargetMode="External"/><Relationship Id="rId19" Type="http://schemas.openxmlformats.org/officeDocument/2006/relationships/image" Target="../media/image57.png"/><Relationship Id="rId4" Type="http://schemas.openxmlformats.org/officeDocument/2006/relationships/hyperlink" Target="https://www.superhosting.bg/" TargetMode="External"/><Relationship Id="rId9" Type="http://schemas.openxmlformats.org/officeDocument/2006/relationships/image" Target="../media/image52.jpg"/><Relationship Id="rId14" Type="http://schemas.openxmlformats.org/officeDocument/2006/relationships/hyperlink" Target="https://taulia.com/company/careers/" TargetMode="External"/><Relationship Id="rId22" Type="http://schemas.openxmlformats.org/officeDocument/2006/relationships/hyperlink" Target="https://pokerstarscareers.com/" TargetMode="External"/><Relationship Id="rId27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www.youtube.com/c/CodeItUpwithIvo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hyperlink" Target="https://virtualracingschool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20CAD-4D33-470F-87FF-6E4C222A90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43191" y="6283395"/>
            <a:ext cx="2950749" cy="3517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hlinkClick r:id="rId3"/>
              </a:rPr>
              <a:t>www.softuni.bg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8643191" y="5931641"/>
            <a:ext cx="2950749" cy="351754"/>
          </a:xfrm>
        </p:spPr>
        <p:txBody>
          <a:bodyPr/>
          <a:lstStyle/>
          <a:p>
            <a:r>
              <a:rPr lang="bg-BG" sz="1800" dirty="0"/>
              <a:t>Софтуерен университет</a:t>
            </a:r>
            <a:endParaRPr lang="en-US" sz="18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B4D3B5-E13C-4408-A045-3127D4436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082" y="5382217"/>
            <a:ext cx="3137440" cy="444536"/>
          </a:xfrm>
        </p:spPr>
        <p:txBody>
          <a:bodyPr/>
          <a:lstStyle/>
          <a:p>
            <a:r>
              <a:rPr lang="bg-BG" dirty="0"/>
              <a:t>Преподавателски екип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A8F4FB-BB44-48ED-8C9C-7C2A71BFFF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bg-BG" dirty="0"/>
              <a:t>СофтУни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Откриване на курса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68274" y="367491"/>
            <a:ext cx="10962447" cy="882654"/>
          </a:xfrm>
        </p:spPr>
        <p:txBody>
          <a:bodyPr>
            <a:normAutofit/>
          </a:bodyPr>
          <a:lstStyle/>
          <a:p>
            <a:r>
              <a:rPr lang="bg-BG" dirty="0"/>
              <a:t>Основи на програмирането</a:t>
            </a:r>
            <a:r>
              <a:rPr lang="en-US" dirty="0"/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FB690BE-C0F6-4280-AB59-3B1BE24780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08" y="2533321"/>
            <a:ext cx="2212117" cy="5517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60EE75-22CD-4275-92FC-B67AAA5CCD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60361"/>
            <a:ext cx="2380413" cy="23804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9532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Учебна програма 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DA49B6C-9518-4156-BAEB-6A86E709F2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815018" cy="5528766"/>
          </a:xfrm>
        </p:spPr>
        <p:txBody>
          <a:bodyPr>
            <a:normAutofit/>
          </a:bodyPr>
          <a:lstStyle/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Първи стъпки в програмирането</a:t>
            </a:r>
            <a:endParaRPr lang="ru-RU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Проверки</a:t>
            </a:r>
            <a:endParaRPr lang="ru-RU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По-сложни проверки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</a:t>
            </a:r>
            <a:r>
              <a:rPr lang="en-US" dirty="0">
                <a:latin typeface="+mj-lt"/>
              </a:rPr>
              <a:t>For</a:t>
            </a:r>
            <a:r>
              <a:rPr lang="bg-BG" dirty="0">
                <a:latin typeface="+mj-lt"/>
              </a:rPr>
              <a:t>-цикъл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en-US" dirty="0">
                <a:latin typeface="+mj-lt"/>
              </a:rPr>
              <a:t> While-</a:t>
            </a:r>
            <a:r>
              <a:rPr lang="bg-BG" dirty="0">
                <a:latin typeface="+mj-lt"/>
              </a:rPr>
              <a:t>цикъл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en-US" dirty="0">
                <a:latin typeface="+mj-lt"/>
              </a:rPr>
              <a:t> </a:t>
            </a:r>
            <a:r>
              <a:rPr lang="bg-BG" dirty="0">
                <a:latin typeface="+mj-lt"/>
              </a:rPr>
              <a:t>Вложени</a:t>
            </a:r>
            <a:r>
              <a:rPr lang="ru-RU" dirty="0">
                <a:latin typeface="+mj-lt"/>
              </a:rPr>
              <a:t> цикли</a:t>
            </a:r>
          </a:p>
          <a:p>
            <a:pPr marL="0" indent="-356616">
              <a:buFont typeface="+mj-lt"/>
              <a:buAutoNum type="arabicPeriod"/>
            </a:pPr>
            <a:r>
              <a:rPr lang="ru-RU" dirty="0"/>
              <a:t> Подготовка за </a:t>
            </a:r>
            <a:r>
              <a:rPr lang="bg-BG" dirty="0"/>
              <a:t>изпит</a:t>
            </a:r>
            <a:endParaRPr lang="en-US" dirty="0"/>
          </a:p>
          <a:p>
            <a:pPr marL="0" indent="-356616">
              <a:buFont typeface="+mj-lt"/>
              <a:buAutoNum type="arabicPeriod"/>
            </a:pPr>
            <a:endParaRPr lang="ru-RU" dirty="0">
              <a:latin typeface="+mj-lt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ABDBC988-9487-4BB8-B530-D4F6EC7D31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75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02D1E6-5D95-480B-8FC5-303A75AC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Разпределение на лекция</a:t>
            </a:r>
            <a:endParaRPr lang="en-US" dirty="0"/>
          </a:p>
        </p:txBody>
      </p:sp>
      <p:graphicFrame>
        <p:nvGraphicFramePr>
          <p:cNvPr id="6" name="Group 134">
            <a:extLst>
              <a:ext uri="{FF2B5EF4-FFF2-40B4-BE49-F238E27FC236}">
                <a16:creationId xmlns:a16="http://schemas.microsoft.com/office/drawing/2014/main" id="{40B5E440-8818-4D2A-A210-CDACD0123130}"/>
              </a:ext>
            </a:extLst>
          </p:cNvPr>
          <p:cNvGraphicFramePr>
            <a:graphicFrameLocks/>
          </p:cNvGraphicFramePr>
          <p:nvPr/>
        </p:nvGraphicFramePr>
        <p:xfrm>
          <a:off x="966000" y="1809000"/>
          <a:ext cx="9677400" cy="3611447"/>
        </p:xfrm>
        <a:graphic>
          <a:graphicData uri="http://schemas.openxmlformats.org/drawingml/2006/table">
            <a:tbl>
              <a:tblPr/>
              <a:tblGrid>
                <a:gridCol w="4994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2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5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Дейност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Времетраене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094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312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Почивка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705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Почивка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15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40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0586892"/>
                  </a:ext>
                </a:extLst>
              </a:tr>
            </a:tbl>
          </a:graphicData>
        </a:graphic>
      </p:graphicFrame>
      <p:sp>
        <p:nvSpPr>
          <p:cNvPr id="5" name="Slide Number">
            <a:extLst>
              <a:ext uri="{FF2B5EF4-FFF2-40B4-BE49-F238E27FC236}">
                <a16:creationId xmlns:a16="http://schemas.microsoft.com/office/drawing/2014/main" id="{0EAAAD0D-2679-4034-BAC1-36D725423C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8587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Ð ÐµÐ·ÑÐ»ÑÐ°Ñ Ñ Ð¸Ð·Ð¾Ð±ÑÐ°Ð¶ÐµÐ½Ð¸Ðµ Ð·Ð° lecture png">
            <a:extLst>
              <a:ext uri="{FF2B5EF4-FFF2-40B4-BE49-F238E27FC236}">
                <a16:creationId xmlns:a16="http://schemas.microsoft.com/office/drawing/2014/main" id="{1316E379-60D6-43AE-8A90-18B5941D6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42207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9EADA01-0D26-4757-9C71-959D2B08C6BB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82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206676" y="1413797"/>
            <a:ext cx="7654234" cy="5137821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bg-BG" sz="3600" b="1" dirty="0"/>
              <a:t>Вероника Ванева</a:t>
            </a:r>
          </a:p>
          <a:p>
            <a:pPr lvl="1">
              <a:lnSpc>
                <a:spcPct val="100000"/>
              </a:lnSpc>
            </a:pPr>
            <a:r>
              <a:rPr lang="bg-BG" sz="3200" dirty="0"/>
              <a:t>Бивш трейнинг </a:t>
            </a:r>
            <a:r>
              <a:rPr lang="bg-BG" sz="3200" b="1" dirty="0"/>
              <a:t>директор на СофтУни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Project Manager</a:t>
            </a:r>
            <a:r>
              <a:rPr lang="bg-BG" sz="3200" dirty="0"/>
              <a:t> в </a:t>
            </a:r>
            <a:r>
              <a:rPr lang="bg-BG" sz="3200" b="1" dirty="0"/>
              <a:t>Информационно Обслужване АД</a:t>
            </a:r>
          </a:p>
          <a:p>
            <a:pPr lvl="1">
              <a:lnSpc>
                <a:spcPct val="100000"/>
              </a:lnSpc>
            </a:pPr>
            <a:r>
              <a:rPr lang="bg-BG" sz="3200" dirty="0"/>
              <a:t>Бивш </a:t>
            </a:r>
            <a:r>
              <a:rPr lang="en-US" sz="3200" dirty="0"/>
              <a:t>Program Director </a:t>
            </a:r>
            <a:r>
              <a:rPr lang="bg-BG" sz="3200" dirty="0"/>
              <a:t>в </a:t>
            </a:r>
            <a:r>
              <a:rPr lang="en-US" sz="3200" b="1" dirty="0"/>
              <a:t>Motion Software</a:t>
            </a:r>
            <a:endParaRPr lang="bg-BG" sz="3200" b="1" dirty="0"/>
          </a:p>
          <a:p>
            <a:pPr lvl="1">
              <a:lnSpc>
                <a:spcPct val="100000"/>
              </a:lnSpc>
            </a:pPr>
            <a:r>
              <a:rPr lang="ru-RU" sz="3200" dirty="0"/>
              <a:t>Завършва </a:t>
            </a:r>
            <a:r>
              <a:rPr lang="ru-RU" sz="3200" b="1" dirty="0"/>
              <a:t>Медицински</a:t>
            </a:r>
            <a:br>
              <a:rPr lang="ru-RU" sz="3200" b="1" dirty="0"/>
            </a:br>
            <a:r>
              <a:rPr lang="ru-RU" sz="3200" b="1" dirty="0"/>
              <a:t>университет</a:t>
            </a:r>
            <a:r>
              <a:rPr lang="ru-RU" sz="3200" dirty="0"/>
              <a:t> гр. Плевен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bg-BG" sz="3200" dirty="0"/>
              <a:t>Интереси към </a:t>
            </a:r>
            <a:r>
              <a:rPr lang="en-US" sz="3200" b="1" dirty="0"/>
              <a:t>Java, C++ </a:t>
            </a:r>
            <a:r>
              <a:rPr lang="bg-BG" sz="3200" b="1" dirty="0"/>
              <a:t>и</a:t>
            </a:r>
            <a:r>
              <a:rPr lang="en-US" sz="3200" b="1" dirty="0"/>
              <a:t> Unity</a:t>
            </a:r>
            <a:endParaRPr lang="bg-BG" sz="3200" b="1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C13B05-FCAE-4D4F-ADF4-7365245C5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177" y="1584000"/>
            <a:ext cx="3150000" cy="42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5467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206676" y="1413797"/>
            <a:ext cx="8049324" cy="51378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600" b="1" dirty="0"/>
              <a:t>Петър Мирчев</a:t>
            </a:r>
            <a:endParaRPr lang="en-US" sz="3600" b="1" dirty="0"/>
          </a:p>
          <a:p>
            <a:pPr lvl="1">
              <a:lnSpc>
                <a:spcPct val="100000"/>
              </a:lnSpc>
            </a:pPr>
            <a:r>
              <a:rPr lang="en-US" sz="3400" dirty="0"/>
              <a:t>Application Analyst Support </a:t>
            </a:r>
            <a:r>
              <a:rPr lang="bg-BG" sz="3400" dirty="0"/>
              <a:t>в</a:t>
            </a:r>
            <a:r>
              <a:rPr lang="en-US" sz="3400" dirty="0"/>
              <a:t> </a:t>
            </a:r>
            <a:r>
              <a:rPr lang="en-US" sz="3400" b="1" dirty="0"/>
              <a:t>Experian</a:t>
            </a:r>
            <a:endParaRPr lang="bg-BG" sz="3400" b="1" dirty="0"/>
          </a:p>
          <a:p>
            <a:pPr lvl="1">
              <a:lnSpc>
                <a:spcPct val="100000"/>
              </a:lnSpc>
            </a:pPr>
            <a:r>
              <a:rPr lang="bg-BG" sz="3400" dirty="0"/>
              <a:t>Интереси в </a:t>
            </a:r>
            <a:r>
              <a:rPr lang="en-US" sz="3400" b="1" dirty="0"/>
              <a:t>Java </a:t>
            </a:r>
            <a:r>
              <a:rPr lang="bg-BG" sz="3400" dirty="0"/>
              <a:t>и</a:t>
            </a:r>
            <a:r>
              <a:rPr lang="bg-BG" sz="3400" b="1" dirty="0"/>
              <a:t> </a:t>
            </a:r>
            <a:r>
              <a:rPr lang="en-US" sz="3400" b="1" dirty="0"/>
              <a:t>Python</a:t>
            </a:r>
            <a:endParaRPr lang="bg-BG" sz="3400" b="1" dirty="0"/>
          </a:p>
          <a:p>
            <a:pPr lvl="1">
              <a:lnSpc>
                <a:spcPct val="100000"/>
              </a:lnSpc>
            </a:pPr>
            <a:r>
              <a:rPr lang="bg-BG" sz="3400" b="1" dirty="0"/>
              <a:t>Дългогодишен опит </a:t>
            </a:r>
            <a:r>
              <a:rPr lang="bg-BG" sz="3400" dirty="0"/>
              <a:t>в сферата на </a:t>
            </a:r>
            <a:r>
              <a:rPr lang="bg-BG" sz="3400" b="1" dirty="0"/>
              <a:t>преподаването</a:t>
            </a:r>
            <a:endParaRPr lang="en-US" sz="3400" b="1" dirty="0"/>
          </a:p>
          <a:p>
            <a:pPr lvl="1">
              <a:lnSpc>
                <a:spcPct val="100000"/>
              </a:lnSpc>
            </a:pPr>
            <a:r>
              <a:rPr lang="bg-BG" sz="3400" dirty="0"/>
              <a:t>Свири и преподава на </a:t>
            </a:r>
            <a:r>
              <a:rPr lang="bg-BG" sz="3400" b="1" dirty="0"/>
              <a:t>китара</a:t>
            </a:r>
            <a:endParaRPr lang="en-US" sz="3400" b="1" dirty="0"/>
          </a:p>
          <a:p>
            <a:pPr lvl="1">
              <a:lnSpc>
                <a:spcPct val="100000"/>
              </a:lnSpc>
            </a:pPr>
            <a:endParaRPr lang="bg-BG" sz="3400" b="1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AutoShape 2" descr="Профилна снимка">
            <a:extLst>
              <a:ext uri="{FF2B5EF4-FFF2-40B4-BE49-F238E27FC236}">
                <a16:creationId xmlns:a16="http://schemas.microsoft.com/office/drawing/2014/main" id="{39EEB98F-239C-4ABB-9EA2-67CA11A431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7557C2-4E88-47C7-9E69-9D50ECA877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80" b="31053"/>
          <a:stretch/>
        </p:blipFill>
        <p:spPr>
          <a:xfrm>
            <a:off x="8399945" y="1809000"/>
            <a:ext cx="3166467" cy="37833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3505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0AD04-6AF6-4BF7-B813-275F459231F7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Домашни, изпити и оценяване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BB002B-ED12-4D37-943B-9C9BBD480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1" y="1337389"/>
            <a:ext cx="2709775" cy="27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0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EB9688-3BF8-45AB-B6BA-0077631A5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23796" y="983404"/>
            <a:ext cx="10496648" cy="5546589"/>
          </a:xfrm>
        </p:spPr>
        <p:txBody>
          <a:bodyPr>
            <a:normAutofit/>
          </a:bodyPr>
          <a:lstStyle/>
          <a:p>
            <a:pPr lvl="1"/>
            <a:r>
              <a:rPr lang="bg-BG" sz="3600" dirty="0"/>
              <a:t>Упражненията са </a:t>
            </a:r>
            <a:r>
              <a:rPr lang="bg-BG" sz="3600" b="1" dirty="0">
                <a:solidFill>
                  <a:schemeClr val="bg1"/>
                </a:solidFill>
              </a:rPr>
              <a:t>много важни</a:t>
            </a:r>
            <a:r>
              <a:rPr lang="en-US" sz="3600" b="1" dirty="0">
                <a:solidFill>
                  <a:schemeClr val="bg1"/>
                </a:solidFill>
              </a:rPr>
              <a:t>!</a:t>
            </a:r>
          </a:p>
          <a:p>
            <a:pPr lvl="2"/>
            <a:r>
              <a:rPr lang="bg-BG" sz="3200" dirty="0"/>
              <a:t>Трябва да програмирате </a:t>
            </a:r>
            <a:r>
              <a:rPr lang="bg-BG" sz="3200" b="1" dirty="0">
                <a:solidFill>
                  <a:schemeClr val="bg1"/>
                </a:solidFill>
              </a:rPr>
              <a:t>всеки ден</a:t>
            </a:r>
            <a:r>
              <a:rPr lang="bg-BG" sz="3200" dirty="0">
                <a:solidFill>
                  <a:schemeClr val="bg1"/>
                </a:solidFill>
              </a:rPr>
              <a:t>!</a:t>
            </a:r>
            <a:endParaRPr lang="en-US" sz="3200" dirty="0">
              <a:solidFill>
                <a:schemeClr val="bg1"/>
              </a:solidFill>
            </a:endParaRPr>
          </a:p>
          <a:p>
            <a:pPr lvl="1"/>
            <a:r>
              <a:rPr lang="bg-BG" sz="3600" dirty="0"/>
              <a:t>Във всяко учебно занятие има </a:t>
            </a:r>
            <a:r>
              <a:rPr lang="bg-BG" sz="3600" b="1" dirty="0">
                <a:solidFill>
                  <a:schemeClr val="bg1"/>
                </a:solidFill>
              </a:rPr>
              <a:t>задачи</a:t>
            </a:r>
            <a:endParaRPr lang="en-US" sz="3600" b="1" dirty="0">
              <a:solidFill>
                <a:schemeClr val="bg1"/>
              </a:solidFill>
            </a:endParaRPr>
          </a:p>
          <a:p>
            <a:pPr lvl="2"/>
            <a:r>
              <a:rPr lang="bg-BG" sz="3200" dirty="0"/>
              <a:t>Решаваме част от тях</a:t>
            </a:r>
            <a:r>
              <a:rPr lang="en-US" sz="3200" dirty="0"/>
              <a:t> </a:t>
            </a:r>
            <a:r>
              <a:rPr lang="bg-BG" sz="3200" dirty="0"/>
              <a:t>по време на занятие</a:t>
            </a:r>
            <a:endParaRPr lang="en-US" sz="3200" dirty="0"/>
          </a:p>
          <a:p>
            <a:pPr lvl="2"/>
            <a:r>
              <a:rPr lang="bg-BG" sz="3200" dirty="0"/>
              <a:t>Решенията трябва да бъдат предадени в </a:t>
            </a:r>
            <a:r>
              <a:rPr lang="en-US" sz="3200" dirty="0"/>
              <a:t>Judge </a:t>
            </a:r>
            <a:r>
              <a:rPr lang="bg-BG" sz="3200" dirty="0"/>
              <a:t>системата</a:t>
            </a:r>
            <a:r>
              <a:rPr lang="en-US" sz="3200" dirty="0"/>
              <a:t>: </a:t>
            </a:r>
            <a:r>
              <a:rPr lang="en-US" sz="32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judge.softuni.bg</a:t>
            </a:r>
            <a:endParaRPr lang="en-US" sz="3200" b="1" dirty="0">
              <a:solidFill>
                <a:schemeClr val="bg1"/>
              </a:solidFill>
            </a:endParaRPr>
          </a:p>
          <a:p>
            <a:pPr lvl="2"/>
            <a:r>
              <a:rPr lang="bg-BG" sz="3200" dirty="0"/>
              <a:t>За д</a:t>
            </a:r>
            <a:r>
              <a:rPr lang="en-US" sz="3200" dirty="0"/>
              <a:t>a</a:t>
            </a:r>
            <a:r>
              <a:rPr lang="bg-BG" sz="3200" dirty="0"/>
              <a:t> получите </a:t>
            </a:r>
            <a:r>
              <a:rPr lang="bg-BG" sz="3200" b="1" dirty="0">
                <a:solidFill>
                  <a:schemeClr val="bg1"/>
                </a:solidFill>
              </a:rPr>
              <a:t>5% бонус</a:t>
            </a:r>
            <a:r>
              <a:rPr lang="en-US" sz="3200" b="1" dirty="0"/>
              <a:t>: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задачите трябва да бъдат предадени в </a:t>
            </a:r>
            <a:r>
              <a:rPr lang="en-US" sz="3200" dirty="0"/>
              <a:t>Judge </a:t>
            </a:r>
            <a:r>
              <a:rPr lang="bg-BG" sz="3200" dirty="0"/>
              <a:t>системата до </a:t>
            </a:r>
            <a:r>
              <a:rPr lang="bg-BG" sz="3200" b="1" dirty="0">
                <a:solidFill>
                  <a:schemeClr val="bg1"/>
                </a:solidFill>
              </a:rPr>
              <a:t>11 април</a:t>
            </a:r>
            <a:endParaRPr lang="en-US" sz="3200" b="1" dirty="0">
              <a:solidFill>
                <a:schemeClr val="bg1"/>
              </a:solidFill>
            </a:endParaRPr>
          </a:p>
          <a:p>
            <a:pPr marL="895350" lvl="2" indent="0">
              <a:buNone/>
            </a:pP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Упражнения и домашни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2AD27558-0732-43DD-8C0F-B4D11CAF85B7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20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Всички изпити и домашни се </a:t>
            </a:r>
            <a:r>
              <a:rPr lang="bg-BG" b="1" dirty="0">
                <a:solidFill>
                  <a:schemeClr val="bg1"/>
                </a:solidFill>
              </a:rPr>
              <a:t>тестват автоматизирано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През онлайн </a:t>
            </a:r>
            <a:r>
              <a:rPr lang="en-US" dirty="0"/>
              <a:t>Judge </a:t>
            </a:r>
            <a:r>
              <a:rPr lang="bg-BG" dirty="0"/>
              <a:t>система: </a:t>
            </a:r>
            <a:r>
              <a:rPr lang="en-US" b="1" dirty="0">
                <a:solidFill>
                  <a:schemeClr val="bg1"/>
                </a:solidFill>
                <a:hlinkClick r:id="rId3"/>
              </a:rPr>
              <a:t>judge.softuni.org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Ще я използвате на всяко учебно занятие</a:t>
            </a:r>
            <a:endParaRPr lang="en-US" dirty="0"/>
          </a:p>
          <a:p>
            <a:pPr lvl="1"/>
            <a:r>
              <a:rPr lang="bg-BG" dirty="0"/>
              <a:t>Влиза се с вашия </a:t>
            </a:r>
            <a:r>
              <a:rPr lang="en-US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softuni.bg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bg-BG" dirty="0"/>
              <a:t>акаунт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Система за онлайн оценяване (</a:t>
            </a:r>
            <a:r>
              <a:rPr lang="en-US" dirty="0"/>
              <a:t>Judge)</a:t>
            </a:r>
          </a:p>
        </p:txBody>
      </p:sp>
      <p:pic>
        <p:nvPicPr>
          <p:cNvPr id="1026" name="Picture 2" descr="Ð ÐµÐ·ÑÐ»ÑÐ°Ñ Ñ Ð¸Ð·Ð¾Ð±ÑÐ°Ð¶ÐµÐ½Ð¸Ðµ Ð·Ð° judge png">
            <a:extLst>
              <a:ext uri="{FF2B5EF4-FFF2-40B4-BE49-F238E27FC236}">
                <a16:creationId xmlns:a16="http://schemas.microsoft.com/office/drawing/2014/main" id="{5AE423BD-5ED9-454A-BF60-132DFE41A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414" y="36576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E43D62CE-426E-4CBE-8D7E-05E339FCE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9742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 anchor="t">
            <a:normAutofit/>
          </a:bodyPr>
          <a:lstStyle/>
          <a:p>
            <a:pPr marL="456565" indent="-456565"/>
            <a:r>
              <a:rPr lang="bg-BG" sz="3200" dirty="0"/>
              <a:t>Качвате </a:t>
            </a:r>
            <a:r>
              <a:rPr lang="bg-BG" sz="3200" b="1" dirty="0">
                <a:solidFill>
                  <a:schemeClr val="bg1"/>
                </a:solidFill>
              </a:rPr>
              <a:t>сорс кода </a:t>
            </a:r>
            <a:r>
              <a:rPr lang="en-US" sz="3200" dirty="0"/>
              <a:t>(</a:t>
            </a:r>
            <a:r>
              <a:rPr lang="bg-BG" sz="3200" dirty="0"/>
              <a:t>програмата)</a:t>
            </a:r>
            <a:endParaRPr lang="en-US" sz="3200" dirty="0">
              <a:cs typeface="Calibri"/>
            </a:endParaRPr>
          </a:p>
          <a:p>
            <a:pPr marL="456565" indent="-456565"/>
            <a:r>
              <a:rPr lang="bg-BG" sz="3200" dirty="0"/>
              <a:t>Програмата се проверява с поредица </a:t>
            </a:r>
            <a:r>
              <a:rPr lang="bg-BG" sz="3200" b="1" dirty="0">
                <a:solidFill>
                  <a:schemeClr val="bg1"/>
                </a:solidFill>
              </a:rPr>
              <a:t>тестове</a:t>
            </a:r>
            <a:endParaRPr lang="bg-BG" sz="3200" b="1" dirty="0">
              <a:solidFill>
                <a:schemeClr val="bg1"/>
              </a:solidFill>
              <a:cs typeface="Calibri"/>
            </a:endParaRPr>
          </a:p>
          <a:p>
            <a:pPr marL="456565" indent="-456565"/>
            <a:r>
              <a:rPr lang="bg-BG" sz="3200" dirty="0"/>
              <a:t>За всеки успешен </a:t>
            </a:r>
            <a:br>
              <a:rPr lang="bg-BG" sz="3200" dirty="0">
                <a:cs typeface="Calibri"/>
              </a:rPr>
            </a:br>
            <a:r>
              <a:rPr lang="bg-BG" sz="3200" dirty="0"/>
              <a:t>тест получавате </a:t>
            </a:r>
            <a:r>
              <a:rPr lang="bg-BG" sz="3200" b="1" dirty="0">
                <a:solidFill>
                  <a:schemeClr val="bg1"/>
                </a:solidFill>
              </a:rPr>
              <a:t>точки</a:t>
            </a:r>
            <a:endParaRPr lang="en-US" sz="3200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Как работи тестването в</a:t>
            </a:r>
            <a:r>
              <a:rPr lang="en-US" sz="4000" dirty="0"/>
              <a:t> Judge </a:t>
            </a:r>
            <a:r>
              <a:rPr lang="bg-BG" sz="4000" dirty="0"/>
              <a:t>системата</a:t>
            </a:r>
            <a:r>
              <a:rPr lang="en-US" sz="4000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2B0A7A-A46A-47C8-A726-420D14910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00" y="3953862"/>
            <a:ext cx="2081100" cy="7424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EAFE43-B6AE-42AE-B488-6E7B040E94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002" y="2639146"/>
            <a:ext cx="6554180" cy="3858992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8A163FF2-244E-4D88-8FE3-57EBACD9D8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1672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1000" y="969994"/>
            <a:ext cx="10215000" cy="57916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Курсът "Основи на програмирането" завършва с онлайн практически и теоретичен изпит:</a:t>
            </a:r>
          </a:p>
          <a:p>
            <a:pPr lvl="1">
              <a:lnSpc>
                <a:spcPct val="100000"/>
              </a:lnSpc>
            </a:pPr>
            <a:r>
              <a:rPr lang="bg-BG" sz="3000" dirty="0"/>
              <a:t>Предварителен изпит – </a:t>
            </a:r>
            <a:r>
              <a:rPr lang="bg-BG" sz="3000" b="1" dirty="0">
                <a:solidFill>
                  <a:srgbClr val="F2A40D"/>
                </a:solidFill>
              </a:rPr>
              <a:t>9 и </a:t>
            </a:r>
            <a:r>
              <a:rPr lang="en-US" sz="3000" b="1" dirty="0">
                <a:solidFill>
                  <a:srgbClr val="F2A40D"/>
                </a:solidFill>
              </a:rPr>
              <a:t>1</a:t>
            </a:r>
            <a:r>
              <a:rPr lang="bg-BG" sz="3000" b="1" dirty="0">
                <a:solidFill>
                  <a:srgbClr val="F2A40D"/>
                </a:solidFill>
              </a:rPr>
              <a:t>0 април</a:t>
            </a:r>
            <a:endParaRPr lang="bg-BG" sz="3000" dirty="0"/>
          </a:p>
          <a:p>
            <a:pPr lvl="1">
              <a:lnSpc>
                <a:spcPct val="100000"/>
              </a:lnSpc>
            </a:pPr>
            <a:r>
              <a:rPr lang="bg-BG" sz="3000" dirty="0"/>
              <a:t>Редовен изпит – </a:t>
            </a:r>
            <a:r>
              <a:rPr lang="bg-BG" sz="3000" b="1" dirty="0">
                <a:solidFill>
                  <a:srgbClr val="F2A40D"/>
                </a:solidFill>
              </a:rPr>
              <a:t>16 и 17 април</a:t>
            </a:r>
          </a:p>
          <a:p>
            <a:pPr marL="442912" lvl="1" indent="0">
              <a:lnSpc>
                <a:spcPct val="100000"/>
              </a:lnSpc>
              <a:buNone/>
            </a:pPr>
            <a:endParaRPr lang="bg-BG" sz="3000" dirty="0"/>
          </a:p>
          <a:p>
            <a:pPr>
              <a:lnSpc>
                <a:spcPct val="100000"/>
              </a:lnSpc>
            </a:pPr>
            <a:r>
              <a:rPr lang="bg-BG" sz="3100" dirty="0"/>
              <a:t>Ранно плащане – </a:t>
            </a:r>
            <a:r>
              <a:rPr lang="bg-BG" sz="3100" b="1" dirty="0">
                <a:solidFill>
                  <a:srgbClr val="F2A40D"/>
                </a:solidFill>
              </a:rPr>
              <a:t>до</a:t>
            </a:r>
            <a:r>
              <a:rPr lang="bg-BG" sz="3100" dirty="0"/>
              <a:t> </a:t>
            </a:r>
            <a:r>
              <a:rPr lang="bg-BG" sz="3100" b="1" dirty="0">
                <a:solidFill>
                  <a:srgbClr val="F2A40D"/>
                </a:solidFill>
              </a:rPr>
              <a:t>14</a:t>
            </a:r>
            <a:r>
              <a:rPr lang="en-AS" sz="3100" b="1" dirty="0">
                <a:solidFill>
                  <a:srgbClr val="F2A40D"/>
                </a:solidFill>
              </a:rPr>
              <a:t> </a:t>
            </a:r>
            <a:r>
              <a:rPr lang="bg-BG" sz="3100" b="1" dirty="0">
                <a:solidFill>
                  <a:srgbClr val="F2A40D"/>
                </a:solidFill>
              </a:rPr>
              <a:t>март включително </a:t>
            </a:r>
            <a:r>
              <a:rPr lang="bg-BG" sz="3100" dirty="0"/>
              <a:t>(50 лв)</a:t>
            </a:r>
          </a:p>
          <a:p>
            <a:pPr>
              <a:lnSpc>
                <a:spcPct val="100000"/>
              </a:lnSpc>
            </a:pPr>
            <a:r>
              <a:rPr lang="bg-BG" sz="3100" dirty="0"/>
              <a:t>Късно плащане – </a:t>
            </a:r>
            <a:r>
              <a:rPr lang="bg-BG" sz="3100" b="1" dirty="0">
                <a:solidFill>
                  <a:srgbClr val="F2A40D"/>
                </a:solidFill>
              </a:rPr>
              <a:t>до</a:t>
            </a:r>
            <a:r>
              <a:rPr lang="bg-BG" sz="3100" dirty="0"/>
              <a:t> </a:t>
            </a:r>
            <a:r>
              <a:rPr lang="bg-BG" sz="3100" b="1" dirty="0">
                <a:solidFill>
                  <a:srgbClr val="F2A40D"/>
                </a:solidFill>
              </a:rPr>
              <a:t>11 април включително </a:t>
            </a:r>
            <a:r>
              <a:rPr lang="bg-BG" sz="3100" dirty="0"/>
              <a:t>(100 лв)</a:t>
            </a: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Изпити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15459C0-B571-48F8-A2E8-8624351DFC2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808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6B803-BC4C-46AD-9900-251AF003BB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FontTx/>
              <a:buAutoNum type="arabicPeriod"/>
            </a:pPr>
            <a:r>
              <a:rPr lang="bg-BG" dirty="0"/>
              <a:t> Цели на курса</a:t>
            </a:r>
            <a:endParaRPr lang="en-US" dirty="0"/>
          </a:p>
          <a:p>
            <a:pPr marL="0" indent="0">
              <a:buFontTx/>
              <a:buAutoNum type="arabicPeriod"/>
            </a:pPr>
            <a:r>
              <a:rPr lang="en-US" dirty="0"/>
              <a:t> </a:t>
            </a:r>
            <a:r>
              <a:rPr lang="bg-BG" dirty="0"/>
              <a:t>Учебна програма</a:t>
            </a:r>
            <a:endParaRPr lang="en-US" dirty="0"/>
          </a:p>
          <a:p>
            <a:pPr marL="0" indent="0">
              <a:buFontTx/>
              <a:buAutoNum type="arabicPeriod"/>
            </a:pPr>
            <a:r>
              <a:rPr lang="bg-BG" dirty="0"/>
              <a:t> Преподаватели</a:t>
            </a:r>
            <a:endParaRPr lang="en-US" dirty="0"/>
          </a:p>
          <a:p>
            <a:pPr marL="0" indent="0">
              <a:buFontTx/>
              <a:buAutoNum type="arabicPeriod"/>
            </a:pPr>
            <a:r>
              <a:rPr lang="bg-BG" dirty="0"/>
              <a:t> Домашни, изпити и оценяване</a:t>
            </a:r>
          </a:p>
          <a:p>
            <a:pPr marL="0" indent="0">
              <a:buFontTx/>
              <a:buAutoNum type="arabicPeriod"/>
            </a:pPr>
            <a:r>
              <a:rPr lang="bg-BG" dirty="0"/>
              <a:t> Учебни ресурси</a:t>
            </a:r>
          </a:p>
          <a:p>
            <a:pPr marL="0" indent="0">
              <a:buFontTx/>
              <a:buAutoNum type="arabicPeriod"/>
            </a:pPr>
            <a:r>
              <a:rPr lang="bg-BG" dirty="0"/>
              <a:t> Организационна част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3800" y="1165582"/>
            <a:ext cx="3962400" cy="4864187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F619C377-2EBC-456C-8851-F02A25FA11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6428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31000" y="965612"/>
            <a:ext cx="10134600" cy="5791638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bg-BG" sz="3200" b="1" dirty="0">
                <a:solidFill>
                  <a:schemeClr val="bg1"/>
                </a:solidFill>
              </a:rPr>
              <a:t>6 задачи </a:t>
            </a:r>
            <a:r>
              <a:rPr lang="bg-BG" sz="3200" dirty="0"/>
              <a:t>за </a:t>
            </a:r>
            <a:r>
              <a:rPr lang="bg-BG" sz="3200" b="1" dirty="0">
                <a:solidFill>
                  <a:schemeClr val="bg1"/>
                </a:solidFill>
              </a:rPr>
              <a:t>4 часа</a:t>
            </a:r>
            <a:r>
              <a:rPr lang="bg-BG" sz="3200" b="1" dirty="0"/>
              <a:t> </a:t>
            </a:r>
            <a:r>
              <a:rPr lang="bg-BG" sz="3200" dirty="0"/>
              <a:t>в </a:t>
            </a:r>
            <a:r>
              <a:rPr lang="en-US" sz="3200" dirty="0"/>
              <a:t>judge </a:t>
            </a:r>
            <a:r>
              <a:rPr lang="bg-BG" sz="3200" dirty="0"/>
              <a:t>системата</a:t>
            </a:r>
            <a:endParaRPr lang="en-US" sz="32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прости операции и пресмятания</a:t>
            </a:r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условни конструкции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вложени условни конструкции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for</a:t>
            </a:r>
            <a:r>
              <a:rPr lang="en-US" sz="3000" dirty="0"/>
              <a:t>-</a:t>
            </a:r>
            <a:r>
              <a:rPr lang="bg-BG" sz="3000" dirty="0"/>
              <a:t>цикъл</a:t>
            </a:r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while</a:t>
            </a:r>
            <a:r>
              <a:rPr lang="en-US" sz="3000" dirty="0"/>
              <a:t>-</a:t>
            </a:r>
            <a:r>
              <a:rPr lang="bg-BG" sz="3000" dirty="0"/>
              <a:t>цикъл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вложени цикли</a:t>
            </a:r>
            <a:endParaRPr lang="en-US" sz="3000" dirty="0"/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Онлайн практически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15459C0-B571-48F8-A2E8-8624351DFC2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77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51000" y="1134000"/>
            <a:ext cx="10641000" cy="527604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15</a:t>
            </a:r>
            <a:r>
              <a:rPr lang="bg-BG" b="1" dirty="0">
                <a:solidFill>
                  <a:schemeClr val="bg1"/>
                </a:solidFill>
              </a:rPr>
              <a:t> въпроса </a:t>
            </a:r>
            <a:r>
              <a:rPr lang="bg-BG" dirty="0"/>
              <a:t>за </a:t>
            </a:r>
            <a:r>
              <a:rPr lang="bg-BG" b="1" dirty="0">
                <a:solidFill>
                  <a:schemeClr val="bg1"/>
                </a:solidFill>
              </a:rPr>
              <a:t>30 минути </a:t>
            </a:r>
            <a:r>
              <a:rPr lang="bg-BG" dirty="0"/>
              <a:t>в </a:t>
            </a:r>
            <a:r>
              <a:rPr lang="en-US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quiz </a:t>
            </a:r>
            <a:r>
              <a:rPr lang="bg-BG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системата</a:t>
            </a:r>
            <a:endParaRPr lang="bg-BG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bg-BG" dirty="0"/>
              <a:t>Затворени въпроси</a:t>
            </a:r>
          </a:p>
          <a:p>
            <a:pPr lvl="1">
              <a:buClr>
                <a:schemeClr val="tx1"/>
              </a:buClr>
            </a:pPr>
            <a:r>
              <a:rPr lang="bg-BG" dirty="0"/>
              <a:t>Един верен отговор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Онлайн теоретичен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8" name="Picture 4" descr="Резултат с изображение за exam png">
            <a:extLst>
              <a:ext uri="{FF2B5EF4-FFF2-40B4-BE49-F238E27FC236}">
                <a16:creationId xmlns:a16="http://schemas.microsoft.com/office/drawing/2014/main" id="{7AFF4229-6943-42FF-9922-01CC71AF9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163" y="4049752"/>
            <a:ext cx="2466077" cy="257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026313E1-B7D7-4CE5-8C9C-C208A68157C9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009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Резултати от изпит</a:t>
            </a:r>
            <a:endParaRPr lang="en-US" dirty="0"/>
          </a:p>
        </p:txBody>
      </p:sp>
      <p:pic>
        <p:nvPicPr>
          <p:cNvPr id="2052" name="Picture 4" descr="Ð ÐµÐ·ÑÐ»ÑÐ°Ñ Ñ Ð¸Ð·Ð¾Ð±ÑÐ°Ð¶ÐµÐ½Ð¸Ðµ Ð·Ð° performance png">
            <a:extLst>
              <a:ext uri="{FF2B5EF4-FFF2-40B4-BE49-F238E27FC236}">
                <a16:creationId xmlns:a16="http://schemas.microsoft.com/office/drawing/2014/main" id="{8CE176C2-3E34-447C-B3A7-3073F375F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896" y="3733800"/>
            <a:ext cx="3310892" cy="238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7991AA1-7169-4F8D-9911-8CB552C0FF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815018" cy="5528766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bg-BG" sz="3600" dirty="0">
                <a:sym typeface="Wingdings" panose="05000000000000000000" pitchFamily="2" charset="2"/>
              </a:rPr>
              <a:t>Оценката от изпита е видима в раздел "Обучения" във вашия профил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bg-BG" sz="3400" dirty="0">
                <a:sym typeface="Wingdings" panose="05000000000000000000" pitchFamily="2" charset="2"/>
              </a:rPr>
              <a:t>При резултат &lt; 4.00</a:t>
            </a:r>
          </a:p>
          <a:p>
            <a:pPr lvl="2">
              <a:spcBef>
                <a:spcPts val="200"/>
              </a:spcBef>
              <a:spcAft>
                <a:spcPts val="200"/>
              </a:spcAft>
            </a:pPr>
            <a:r>
              <a:rPr lang="bg-BG" sz="3200" dirty="0">
                <a:sym typeface="Wingdings" panose="05000000000000000000" pitchFamily="2" charset="2"/>
              </a:rPr>
              <a:t>Препоръчва се повтаряне на курса</a:t>
            </a:r>
          </a:p>
          <a:p>
            <a:pPr marL="895350" lvl="2" indent="0">
              <a:spcBef>
                <a:spcPts val="200"/>
              </a:spcBef>
              <a:spcAft>
                <a:spcPts val="200"/>
              </a:spcAft>
              <a:buNone/>
            </a:pPr>
            <a:endParaRPr lang="bg-BG" sz="3200" dirty="0">
              <a:sym typeface="Wingdings" panose="05000000000000000000" pitchFamily="2" charset="2"/>
            </a:endParaRPr>
          </a:p>
          <a:p>
            <a:pPr lvl="1"/>
            <a:r>
              <a:rPr lang="bg-BG" sz="3400" dirty="0">
                <a:sym typeface="Wingdings" panose="05000000000000000000" pitchFamily="2" charset="2"/>
              </a:rPr>
              <a:t>При резултат &gt;= 4.00</a:t>
            </a:r>
          </a:p>
          <a:p>
            <a:pPr lvl="2">
              <a:spcBef>
                <a:spcPts val="0"/>
              </a:spcBef>
              <a:spcAft>
                <a:spcPts val="2400"/>
              </a:spcAft>
            </a:pPr>
            <a:r>
              <a:rPr lang="bg-BG" sz="3200" dirty="0">
                <a:sym typeface="Wingdings" panose="05000000000000000000" pitchFamily="2" charset="2"/>
              </a:rPr>
              <a:t>Записване на </a:t>
            </a:r>
            <a:r>
              <a:rPr lang="en-US" sz="3200" dirty="0"/>
              <a:t>Fundamentals Module</a:t>
            </a:r>
            <a:endParaRPr lang="bg-BG" sz="3200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06C74E0-A590-44F7-9CC7-96A636090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949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00" y="1650693"/>
            <a:ext cx="5207308" cy="52073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F67325-2631-4874-9B72-1F4B13FA34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263029">
            <a:off x="1265381" y="1879027"/>
            <a:ext cx="2948472" cy="34559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9E4AE8-E6EF-49CD-943C-B0B0BE0F6DCC}"/>
              </a:ext>
            </a:extLst>
          </p:cNvPr>
          <p:cNvSpPr txBox="1"/>
          <p:nvPr/>
        </p:nvSpPr>
        <p:spPr>
          <a:xfrm>
            <a:off x="1383927" y="2964270"/>
            <a:ext cx="1959520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Практически изпит </a:t>
            </a:r>
            <a:b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100%</a:t>
            </a: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555B9F-555F-4F25-9E77-9B48FC8B058F}"/>
              </a:ext>
            </a:extLst>
          </p:cNvPr>
          <p:cNvSpPr txBox="1"/>
          <p:nvPr/>
        </p:nvSpPr>
        <p:spPr>
          <a:xfrm>
            <a:off x="4633520" y="3899426"/>
            <a:ext cx="219678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ОЦЕНКА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F09460-D29B-4D4D-B630-879EE0BA7C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245302">
            <a:off x="7120999" y="2270282"/>
            <a:ext cx="2948472" cy="3455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05ED6E-1EBA-4D38-BE25-10051C8F2CC7}"/>
              </a:ext>
            </a:extLst>
          </p:cNvPr>
          <p:cNvSpPr txBox="1"/>
          <p:nvPr/>
        </p:nvSpPr>
        <p:spPr>
          <a:xfrm>
            <a:off x="8004904" y="3276300"/>
            <a:ext cx="1911099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Домашни</a:t>
            </a:r>
            <a:b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5%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E3DCB63F-FD44-4609-977A-22F2E45969E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7516-1DB3-4F3B-8E64-B6B5BCB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СофтУни сертификат</a:t>
            </a:r>
          </a:p>
        </p:txBody>
      </p:sp>
    </p:spTree>
    <p:extLst>
      <p:ext uri="{BB962C8B-B14F-4D97-AF65-F5344CB8AC3E}">
        <p14:creationId xmlns:p14="http://schemas.microsoft.com/office/powerpoint/2010/main" val="291103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000" y="1596693"/>
            <a:ext cx="5207308" cy="52073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F09460-D29B-4D4D-B630-879EE0BA7C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471004">
            <a:off x="6959276" y="1843712"/>
            <a:ext cx="2948472" cy="3455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05ED6E-1EBA-4D38-BE25-10051C8F2CC7}"/>
              </a:ext>
            </a:extLst>
          </p:cNvPr>
          <p:cNvSpPr txBox="1"/>
          <p:nvPr/>
        </p:nvSpPr>
        <p:spPr>
          <a:xfrm>
            <a:off x="7900581" y="2833046"/>
            <a:ext cx="1911099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Теоретичен изпит </a:t>
            </a:r>
            <a:b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E3DCB63F-FD44-4609-977A-22F2E45969E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7516-1DB3-4F3B-8E64-B6B5BCB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ЦПО сертификат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0C7741-4F57-44C4-A975-090453AF4C2B}"/>
              </a:ext>
            </a:extLst>
          </p:cNvPr>
          <p:cNvSpPr txBox="1"/>
          <p:nvPr/>
        </p:nvSpPr>
        <p:spPr>
          <a:xfrm>
            <a:off x="4386000" y="3879000"/>
            <a:ext cx="219678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ОЦЕНКА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2EC097-3067-4213-86C0-D096BC466E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263029">
            <a:off x="906084" y="1701009"/>
            <a:ext cx="2948472" cy="34559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C2B454-1553-491F-A46D-6FE2D50535D7}"/>
              </a:ext>
            </a:extLst>
          </p:cNvPr>
          <p:cNvSpPr txBox="1"/>
          <p:nvPr/>
        </p:nvSpPr>
        <p:spPr>
          <a:xfrm>
            <a:off x="1024630" y="2786252"/>
            <a:ext cx="1959520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Практически изпит </a:t>
            </a:r>
            <a:b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93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53F0B-79FE-4CBC-B1B9-F18C8AA47EDB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/>
              <a:t>Какво ни трябва за курса?</a:t>
            </a:r>
            <a:endParaRPr lang="bg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18B2E8-FA08-4AD1-ADB4-68B9103E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406863"/>
            <a:ext cx="2833726" cy="22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4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E7BDD-F24E-408D-AA87-00A6E07E0D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923859" cy="5201066"/>
          </a:xfrm>
        </p:spPr>
        <p:txBody>
          <a:bodyPr/>
          <a:lstStyle/>
          <a:p>
            <a:r>
              <a:rPr lang="bg-BG" dirty="0"/>
              <a:t>Официална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страница</a:t>
            </a:r>
            <a:r>
              <a:rPr lang="bg-BG" dirty="0"/>
              <a:t> на курса "</a:t>
            </a:r>
            <a:r>
              <a:rPr lang="bg-BG" b="1" dirty="0">
                <a:solidFill>
                  <a:schemeClr val="bg1"/>
                </a:solidFill>
              </a:rPr>
              <a:t>Основи на програмирането</a:t>
            </a:r>
            <a:r>
              <a:rPr lang="bg-BG" dirty="0"/>
              <a:t>"</a:t>
            </a:r>
            <a:r>
              <a:rPr lang="en-US" dirty="0"/>
              <a:t>:</a:t>
            </a:r>
          </a:p>
          <a:p>
            <a:pPr lvl="1">
              <a:spcAft>
                <a:spcPts val="2400"/>
              </a:spcAft>
            </a:pPr>
            <a:endParaRPr lang="en-US" sz="2900" dirty="0"/>
          </a:p>
          <a:p>
            <a:r>
              <a:rPr lang="bg-BG" sz="3200" dirty="0"/>
              <a:t>Влизайте редовно във </a:t>
            </a:r>
            <a:r>
              <a:rPr lang="bg-BG" sz="3200" b="1" dirty="0">
                <a:solidFill>
                  <a:schemeClr val="bg1"/>
                </a:solidFill>
              </a:rPr>
              <a:t>форума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на </a:t>
            </a:r>
            <a:r>
              <a:rPr lang="bg-BG" sz="3200" noProof="1">
                <a:solidFill>
                  <a:schemeClr val="tx2">
                    <a:lumMod val="75000"/>
                  </a:schemeClr>
                </a:solidFill>
              </a:rPr>
              <a:t>СофтУни</a:t>
            </a:r>
            <a:r>
              <a:rPr lang="en-US" sz="3200" dirty="0"/>
              <a:t>:</a:t>
            </a:r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Обсъждайте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задачите</a:t>
            </a:r>
            <a:r>
              <a:rPr lang="bg-BG" dirty="0"/>
              <a:t> с колеги</a:t>
            </a:r>
            <a:endParaRPr lang="en-US" dirty="0"/>
          </a:p>
          <a:p>
            <a:pPr lvl="1"/>
            <a:r>
              <a:rPr lang="bg-BG" dirty="0"/>
              <a:t>Намирайте </a:t>
            </a:r>
            <a:r>
              <a:rPr lang="bg-BG" b="1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на всички задачи</a:t>
            </a:r>
            <a:endParaRPr lang="en-US" dirty="0"/>
          </a:p>
          <a:p>
            <a:pPr lvl="1"/>
            <a:r>
              <a:rPr lang="bg-BG" dirty="0"/>
              <a:t>Споделяйте </a:t>
            </a:r>
            <a:r>
              <a:rPr lang="bg-BG" b="1" dirty="0">
                <a:solidFill>
                  <a:schemeClr val="bg1"/>
                </a:solidFill>
              </a:rPr>
              <a:t>код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идеи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проблеми</a:t>
            </a:r>
            <a:endParaRPr lang="en-US" sz="31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Сайт на Курса и Материали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704000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https://softuni.bg/courses/programming-basics/</a:t>
            </a:r>
            <a:endParaRPr lang="en-US" sz="2600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761400" y="5627710"/>
            <a:ext cx="477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  <a:hlinkClick r:id="rId4"/>
              </a:rPr>
              <a:t>https://softuni.bg/forum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6ED157E6-CF51-40F1-B7EC-C25249C481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26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EE6743-094C-4A3C-B43C-2EEE835B38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Всички </a:t>
            </a:r>
            <a:r>
              <a:rPr lang="bg-BG" b="1" dirty="0">
                <a:solidFill>
                  <a:schemeClr val="bg1"/>
                </a:solidFill>
              </a:rPr>
              <a:t>презентации</a:t>
            </a:r>
            <a:r>
              <a:rPr lang="en-US" dirty="0">
                <a:solidFill>
                  <a:schemeClr val="bg1"/>
                </a:solidFill>
              </a:rPr>
              <a:t>,</a:t>
            </a:r>
            <a:r>
              <a:rPr lang="en-US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видеа, домашни </a:t>
            </a:r>
            <a:r>
              <a:rPr lang="bg-BG" dirty="0"/>
              <a:t>и други </a:t>
            </a:r>
            <a:br>
              <a:rPr lang="en-US" dirty="0"/>
            </a:br>
            <a:r>
              <a:rPr lang="bg-BG" dirty="0"/>
              <a:t>материали са отворени с публичен достъп</a:t>
            </a:r>
            <a:endParaRPr lang="en-US" dirty="0"/>
          </a:p>
          <a:p>
            <a:pPr lvl="1"/>
            <a:r>
              <a:rPr lang="bg-BG" dirty="0"/>
              <a:t>Посетете </a:t>
            </a:r>
            <a:r>
              <a:rPr lang="bg-BG" b="1" dirty="0">
                <a:solidFill>
                  <a:schemeClr val="bg1"/>
                </a:solidFill>
                <a:hlinkClick r:id="rId3"/>
              </a:rPr>
              <a:t>страницата</a:t>
            </a:r>
            <a:r>
              <a:rPr lang="bg-BG" dirty="0"/>
              <a:t> на вашия курс, за да ги достъпите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Презентации, видеа и домашни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A6A70A-B682-4E45-9C91-DC63A8716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48100"/>
            <a:ext cx="2781300" cy="278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3761CE-E981-4E23-B059-1C4A631AC2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756" y="4305300"/>
            <a:ext cx="2650172" cy="2133600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ED53DB69-AB0D-4FE5-965B-99CA66573B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177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78BA96-6229-49B2-A315-2DB50119C3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EDBB4-1A6B-4418-BD21-56FBB97B4F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err="1"/>
              <a:t>Презентацията</a:t>
            </a:r>
            <a:r>
              <a:rPr lang="ru-RU" dirty="0"/>
              <a:t>, </a:t>
            </a:r>
            <a:r>
              <a:rPr lang="ru-RU" dirty="0" err="1"/>
              <a:t>ресурсите</a:t>
            </a:r>
            <a:r>
              <a:rPr lang="ru-RU" dirty="0"/>
              <a:t> и </a:t>
            </a:r>
            <a:r>
              <a:rPr lang="ru-RU" dirty="0" err="1"/>
              <a:t>всички</a:t>
            </a:r>
            <a:r>
              <a:rPr lang="ru-RU" dirty="0"/>
              <a:t> </a:t>
            </a:r>
            <a:r>
              <a:rPr lang="ru-RU" dirty="0" err="1"/>
              <a:t>останали</a:t>
            </a:r>
            <a:r>
              <a:rPr lang="ru-RU" dirty="0"/>
              <a:t> </a:t>
            </a:r>
            <a:r>
              <a:rPr lang="ru-RU" dirty="0" err="1"/>
              <a:t>материали</a:t>
            </a:r>
            <a:r>
              <a:rPr lang="ru-RU" dirty="0"/>
              <a:t> се </a:t>
            </a:r>
            <a:r>
              <a:rPr lang="ru-RU" dirty="0" err="1"/>
              <a:t>намират</a:t>
            </a:r>
            <a:r>
              <a:rPr lang="ru-RU" dirty="0"/>
              <a:t> в </a:t>
            </a:r>
            <a:r>
              <a:rPr lang="ru-RU" dirty="0" err="1"/>
              <a:t>страницата</a:t>
            </a:r>
            <a:r>
              <a:rPr lang="ru-RU" dirty="0"/>
              <a:t> на курса, под </a:t>
            </a:r>
            <a:r>
              <a:rPr lang="ru-RU" dirty="0" err="1"/>
              <a:t>съответната</a:t>
            </a:r>
            <a:r>
              <a:rPr lang="ru-RU" dirty="0"/>
              <a:t> лекция: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DCAC23-604A-4C0F-AA40-80F96B54B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00" y="100750"/>
            <a:ext cx="9795000" cy="882654"/>
          </a:xfrm>
        </p:spPr>
        <p:txBody>
          <a:bodyPr>
            <a:normAutofit/>
          </a:bodyPr>
          <a:lstStyle/>
          <a:p>
            <a:r>
              <a:rPr lang="ru-RU" dirty="0" err="1"/>
              <a:t>Достъп</a:t>
            </a:r>
            <a:r>
              <a:rPr lang="ru-RU" dirty="0"/>
              <a:t> до </a:t>
            </a:r>
            <a:r>
              <a:rPr lang="ru-RU" dirty="0" err="1"/>
              <a:t>материалите</a:t>
            </a:r>
            <a:r>
              <a:rPr lang="ru-RU" dirty="0"/>
              <a:t> в курса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D50AC7-8188-4E6F-93B9-020735698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00" y="2529000"/>
            <a:ext cx="5461980" cy="36576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9EA203-600D-4DFC-80A6-8ABCBFF8F75D}"/>
              </a:ext>
            </a:extLst>
          </p:cNvPr>
          <p:cNvSpPr txBox="1"/>
          <p:nvPr/>
        </p:nvSpPr>
        <p:spPr>
          <a:xfrm>
            <a:off x="7266000" y="3249000"/>
            <a:ext cx="3330000" cy="182284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400" dirty="0" err="1"/>
              <a:t>Видеото</a:t>
            </a:r>
            <a:r>
              <a:rPr lang="ru-RU" sz="2400" dirty="0"/>
              <a:t> от </a:t>
            </a:r>
            <a:r>
              <a:rPr lang="ru-RU" sz="2400" dirty="0" err="1"/>
              <a:t>съответното</a:t>
            </a:r>
            <a:r>
              <a:rPr lang="ru-RU" sz="2400" dirty="0"/>
              <a:t> занятие се </a:t>
            </a:r>
            <a:r>
              <a:rPr lang="ru-RU" sz="2400" dirty="0" err="1"/>
              <a:t>качва</a:t>
            </a:r>
            <a:r>
              <a:rPr lang="ru-RU" sz="2400" dirty="0"/>
              <a:t> на </a:t>
            </a:r>
            <a:r>
              <a:rPr lang="ru-RU" sz="2400" dirty="0" err="1"/>
              <a:t>следващия</a:t>
            </a:r>
            <a:r>
              <a:rPr lang="ru-RU" sz="2400" dirty="0"/>
              <a:t> </a:t>
            </a:r>
            <a:r>
              <a:rPr lang="ru-RU" sz="2400" dirty="0" err="1"/>
              <a:t>ден</a:t>
            </a:r>
            <a:r>
              <a:rPr lang="ru-RU" sz="2400" dirty="0"/>
              <a:t> до 14:00ч.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193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B54077-FCDD-43C0-A870-33D6C337A9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bg-BG" dirty="0"/>
              <a:t>Софтуер за обучението в настоящия курс</a:t>
            </a:r>
            <a:r>
              <a:rPr lang="en-US" dirty="0"/>
              <a:t>:</a:t>
            </a:r>
          </a:p>
          <a:p>
            <a:pPr lvl="1"/>
            <a:r>
              <a:rPr lang="en-US" sz="3200" b="1" dirty="0">
                <a:hlinkClick r:id="rId3"/>
              </a:rPr>
              <a:t>IntelliJ IDEA Community 2021</a:t>
            </a:r>
            <a:endParaRPr lang="en-US" b="1" dirty="0"/>
          </a:p>
          <a:p>
            <a:r>
              <a:rPr lang="bg-BG" dirty="0"/>
              <a:t>Алтернативи: </a:t>
            </a:r>
            <a:endParaRPr lang="en-US" dirty="0"/>
          </a:p>
          <a:p>
            <a:pPr lvl="1"/>
            <a:r>
              <a:rPr lang="en-US" sz="3200" b="1" dirty="0">
                <a:hlinkClick r:id="rId4"/>
              </a:rPr>
              <a:t>IntelliJ IDEA Community</a:t>
            </a:r>
            <a:r>
              <a:rPr lang="bg-BG" sz="3200" b="1" dirty="0">
                <a:hlinkClick r:id="rId4"/>
              </a:rPr>
              <a:t> </a:t>
            </a:r>
            <a:r>
              <a:rPr lang="en-US" sz="3200" b="1" dirty="0">
                <a:hlinkClick r:id="rId4"/>
              </a:rPr>
              <a:t>2019</a:t>
            </a:r>
            <a:endParaRPr lang="en-US" b="1" dirty="0"/>
          </a:p>
          <a:p>
            <a:pPr lvl="1"/>
            <a:r>
              <a:rPr lang="en-US" b="1" dirty="0"/>
              <a:t>Eclipse</a:t>
            </a:r>
          </a:p>
          <a:p>
            <a:r>
              <a:rPr lang="bg-BG" dirty="0"/>
              <a:t>Кликвайки на всяка от средите за разработка може да намерите инструкции за инсталацията им</a:t>
            </a:r>
            <a:endParaRPr lang="en-US" dirty="0"/>
          </a:p>
          <a:p>
            <a:endParaRPr lang="en-US" dirty="0"/>
          </a:p>
          <a:p>
            <a:pPr marL="442912" lvl="1" indent="0">
              <a:buNone/>
            </a:pPr>
            <a:r>
              <a:rPr lang="en-US" dirty="0"/>
              <a:t>	</a:t>
            </a:r>
          </a:p>
          <a:p>
            <a:pPr marL="442912" lvl="1" indent="0">
              <a:buNone/>
            </a:pP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Препоръчителен софтуер</a:t>
            </a:r>
            <a:endParaRPr lang="en-US" dirty="0"/>
          </a:p>
        </p:txBody>
      </p:sp>
      <p:pic>
        <p:nvPicPr>
          <p:cNvPr id="4099" name="Picture 3" descr="D:\Desktop\Course\eclipse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000" y="4836370"/>
            <a:ext cx="3430737" cy="192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Ð ÐµÐ·ÑÐ»ÑÐ°Ñ Ñ Ð¸Ð·Ð¾Ð±ÑÐ°Ð¶ÐµÐ½Ð¸Ðµ Ð·Ð° intellij idea">
            <a:hlinkClick r:id="rId6"/>
            <a:extLst>
              <a:ext uri="{FF2B5EF4-FFF2-40B4-BE49-F238E27FC236}">
                <a16:creationId xmlns:a16="http://schemas.microsoft.com/office/drawing/2014/main" id="{DE927210-9AE9-4DF3-B150-19BD7ADB8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000" y="1809000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/>
              <p14:cNvContentPartPr/>
              <p14:nvPr/>
            </p14:nvContentPartPr>
            <p14:xfrm>
              <a:off x="6328544" y="4904571"/>
              <a:ext cx="360" cy="3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13424" y="4889451"/>
                <a:ext cx="2988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/>
              <p14:cNvContentPartPr/>
              <p14:nvPr/>
            </p14:nvContentPartPr>
            <p14:xfrm>
              <a:off x="8323664" y="5366451"/>
              <a:ext cx="360" cy="3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08544" y="5351331"/>
                <a:ext cx="29880" cy="298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Slide Number">
            <a:extLst>
              <a:ext uri="{FF2B5EF4-FFF2-40B4-BE49-F238E27FC236}">
                <a16:creationId xmlns:a16="http://schemas.microsoft.com/office/drawing/2014/main" id="{DD0F0633-21EF-496F-A423-8BD34A4F77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10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561BD-1601-4293-BF90-60C955360F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3600" b="1" dirty="0"/>
          </a:p>
          <a:p>
            <a:pPr marL="0" indent="0" algn="ctr">
              <a:buNone/>
            </a:pPr>
            <a:r>
              <a:rPr lang="en-US" sz="6600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sli.do</a:t>
            </a:r>
            <a:br>
              <a:rPr lang="en-US" sz="2000" b="1" dirty="0"/>
            </a:br>
            <a:r>
              <a:rPr lang="en-US" sz="11500" b="1" dirty="0"/>
              <a:t>#pb-march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Имате въпроси?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A0D6E097-82C0-4662-98B0-B810E2A574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589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819400" y="2044700"/>
            <a:ext cx="9296400" cy="3289300"/>
          </a:xfrm>
        </p:spPr>
        <p:txBody>
          <a:bodyPr anchor="ctr" anchorCtr="0">
            <a:spAutoFit/>
          </a:bodyPr>
          <a:lstStyle/>
          <a:p>
            <a:pPr>
              <a:buNone/>
            </a:pPr>
            <a:r>
              <a:rPr lang="bg-BG" sz="3600" dirty="0"/>
              <a:t>Учебник по основи на програмирането</a:t>
            </a:r>
            <a:endParaRPr lang="en-US" sz="3600" dirty="0"/>
          </a:p>
          <a:p>
            <a:pPr marL="533400" lvl="1" indent="-266700"/>
            <a:r>
              <a:rPr lang="en-US" sz="3600" dirty="0"/>
              <a:t>"</a:t>
            </a:r>
            <a:r>
              <a:rPr lang="bg-BG" sz="3600" b="1" dirty="0">
                <a:solidFill>
                  <a:schemeClr val="bg1"/>
                </a:solidFill>
              </a:rPr>
              <a:t>Основи на програмирането с </a:t>
            </a:r>
            <a:r>
              <a:rPr lang="en-US" sz="3600" b="1" dirty="0">
                <a:solidFill>
                  <a:schemeClr val="bg1"/>
                </a:solidFill>
              </a:rPr>
              <a:t>Java</a:t>
            </a:r>
            <a:r>
              <a:rPr lang="en-US" sz="3600" dirty="0"/>
              <a:t>", </a:t>
            </a:r>
            <a:br>
              <a:rPr lang="bg-BG" sz="3600" dirty="0"/>
            </a:br>
            <a:r>
              <a:rPr lang="bg-BG" sz="3600" dirty="0"/>
              <a:t>Светлин Наков и колектив</a:t>
            </a:r>
            <a:r>
              <a:rPr lang="en-US" sz="3600" dirty="0"/>
              <a:t>, 2017, </a:t>
            </a:r>
            <a:br>
              <a:rPr lang="bg-BG" sz="3600" dirty="0"/>
            </a:br>
            <a:r>
              <a:rPr lang="en-US" sz="3600" dirty="0"/>
              <a:t>ISBN 978-619-00-0636-7</a:t>
            </a:r>
          </a:p>
          <a:p>
            <a:pPr marL="533400" lvl="1" indent="-266700"/>
            <a:r>
              <a:rPr lang="bg-BG" sz="3600" dirty="0"/>
              <a:t>Свободна за прочит</a:t>
            </a:r>
            <a:r>
              <a:rPr lang="en-US" sz="3600" dirty="0"/>
              <a:t>: </a:t>
            </a:r>
            <a:r>
              <a:rPr lang="en-US" sz="3600" b="1" dirty="0">
                <a:hlinkClick r:id="rId2"/>
              </a:rPr>
              <a:t>java-book.softuni.bg</a:t>
            </a:r>
            <a:endParaRPr lang="bg-BG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Книга "Основи на прогмирането с </a:t>
            </a:r>
            <a:r>
              <a:rPr lang="en-US" dirty="0"/>
              <a:t>Java</a:t>
            </a:r>
            <a:r>
              <a:rPr lang="bg-BG" dirty="0"/>
              <a:t>"</a:t>
            </a:r>
            <a:endParaRPr lang="en-US" dirty="0"/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62201"/>
            <a:ext cx="2090822" cy="2792225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/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17C20A68-511D-4ADB-9DD5-E0A0C53020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6647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7776EF8-C98E-4894-82DA-908B35497BE6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Запознайте се платформата </a:t>
            </a:r>
            <a:r>
              <a:rPr lang="en-US" dirty="0" err="1"/>
              <a:t>SoftUni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B9C87E-5F14-4021-BFCD-6CBAB9B626C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Организационна част</a:t>
            </a:r>
            <a:endParaRPr lang="en-US" dirty="0"/>
          </a:p>
        </p:txBody>
      </p:sp>
      <p:pic>
        <p:nvPicPr>
          <p:cNvPr id="1028" name="Picture 4" descr="Статистика, Проучване, Уебсайт, Шаблон">
            <a:extLst>
              <a:ext uri="{FF2B5EF4-FFF2-40B4-BE49-F238E27FC236}">
                <a16:creationId xmlns:a16="http://schemas.microsoft.com/office/drawing/2014/main" id="{341FDDC8-3180-428D-A0A4-8672FED88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001" y="864000"/>
            <a:ext cx="3600000" cy="35550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56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60B811-F8E5-41C6-AE93-3430C00DC6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C6675D-090A-481A-A956-C6CF2CD6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Вашият профил</a:t>
            </a:r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094D3AE-7CE2-457D-87BE-B2D39E90A274}"/>
              </a:ext>
            </a:extLst>
          </p:cNvPr>
          <p:cNvSpPr/>
          <p:nvPr/>
        </p:nvSpPr>
        <p:spPr bwMode="auto">
          <a:xfrm>
            <a:off x="7860701" y="3622500"/>
            <a:ext cx="765000" cy="49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190FF1-AF17-44BA-A43B-2594087E7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1000" y="2079000"/>
            <a:ext cx="2450780" cy="39347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DE7C0F-3136-4A3D-A5B2-E6C32782B4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097"/>
          <a:stretch/>
        </p:blipFill>
        <p:spPr>
          <a:xfrm>
            <a:off x="708071" y="1588500"/>
            <a:ext cx="6455859" cy="4563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9527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46684C-77A6-44FD-96C3-292781F8CF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765DE-CFFE-4E05-A508-538E1730EB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В секция "Обучения" </a:t>
            </a:r>
            <a:r>
              <a:rPr lang="ru-RU" dirty="0" err="1"/>
              <a:t>ще</a:t>
            </a:r>
            <a:r>
              <a:rPr lang="ru-RU" dirty="0"/>
              <a:t> </a:t>
            </a:r>
            <a:r>
              <a:rPr lang="ru-RU" dirty="0" err="1"/>
              <a:t>откриете</a:t>
            </a:r>
            <a:r>
              <a:rPr lang="ru-RU" dirty="0"/>
              <a:t> </a:t>
            </a:r>
            <a:r>
              <a:rPr lang="ru-RU" dirty="0" err="1"/>
              <a:t>курсовете</a:t>
            </a:r>
            <a:r>
              <a:rPr lang="ru-RU" dirty="0"/>
              <a:t>, за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сте</a:t>
            </a:r>
            <a:r>
              <a:rPr lang="ru-RU" dirty="0"/>
              <a:t> записан/на, </a:t>
            </a:r>
            <a:r>
              <a:rPr lang="ru-RU" dirty="0" err="1"/>
              <a:t>също</a:t>
            </a:r>
            <a:r>
              <a:rPr lang="ru-RU" dirty="0"/>
              <a:t> и </a:t>
            </a:r>
            <a:r>
              <a:rPr lang="ru-RU" dirty="0" err="1"/>
              <a:t>оценките</a:t>
            </a:r>
            <a:r>
              <a:rPr lang="ru-RU" dirty="0"/>
              <a:t> от </a:t>
            </a:r>
            <a:r>
              <a:rPr lang="ru-RU" dirty="0" err="1"/>
              <a:t>изпита</a:t>
            </a:r>
            <a:r>
              <a:rPr lang="ru-RU" dirty="0"/>
              <a:t> си.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A130A8-4F70-4425-A8A7-8EFF207AF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Вашите обучения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BC7921-223B-4A44-A018-BAD7D62F0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00" y="2934000"/>
            <a:ext cx="2229101" cy="34869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EBBA0EB-DD1F-46F6-B294-74374A0E5A67}"/>
              </a:ext>
            </a:extLst>
          </p:cNvPr>
          <p:cNvSpPr/>
          <p:nvPr/>
        </p:nvSpPr>
        <p:spPr bwMode="auto">
          <a:xfrm>
            <a:off x="3250699" y="4194000"/>
            <a:ext cx="1035000" cy="36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2952D2-68F0-446F-8E42-D3968FF7A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00" y="2934000"/>
            <a:ext cx="5412924" cy="34869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2730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1DCA0-B705-44CC-84BB-22671BA35E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B3CFA4-A255-4338-A3C7-BDD8974AF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Страница на курса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AE706-893B-4254-807B-84039483F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06" y="1224000"/>
            <a:ext cx="6951250" cy="301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Arrow: Bent 6">
            <a:extLst>
              <a:ext uri="{FF2B5EF4-FFF2-40B4-BE49-F238E27FC236}">
                <a16:creationId xmlns:a16="http://schemas.microsoft.com/office/drawing/2014/main" id="{73CD6F9D-57D1-4F33-8177-7550725EF346}"/>
              </a:ext>
            </a:extLst>
          </p:cNvPr>
          <p:cNvSpPr/>
          <p:nvPr/>
        </p:nvSpPr>
        <p:spPr bwMode="auto">
          <a:xfrm rot="5400000">
            <a:off x="8168577" y="1401423"/>
            <a:ext cx="1282500" cy="137765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6A5D4D-3E39-495E-A320-7762EDF590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69"/>
          <a:stretch/>
        </p:blipFill>
        <p:spPr>
          <a:xfrm>
            <a:off x="7851001" y="3100333"/>
            <a:ext cx="3786952" cy="34066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A0CC1F30-3F0F-4258-83BB-539255314F7E}"/>
              </a:ext>
            </a:extLst>
          </p:cNvPr>
          <p:cNvGrpSpPr/>
          <p:nvPr/>
        </p:nvGrpSpPr>
        <p:grpSpPr>
          <a:xfrm>
            <a:off x="1905385" y="2935307"/>
            <a:ext cx="462240" cy="77400"/>
            <a:chOff x="1905385" y="2935307"/>
            <a:chExt cx="462240" cy="7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750A8FB-3ACB-4ADF-A9B2-B78683FDA7A2}"/>
                    </a:ext>
                  </a:extLst>
                </p14:cNvPr>
                <p14:cNvContentPartPr/>
                <p14:nvPr/>
              </p14:nvContentPartPr>
              <p14:xfrm>
                <a:off x="1905385" y="2935307"/>
                <a:ext cx="360" cy="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750A8FB-3ACB-4ADF-A9B2-B78683FDA7A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42385" y="287230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DAF6284-14D9-4145-9672-57C6C710D528}"/>
                    </a:ext>
                  </a:extLst>
                </p14:cNvPr>
                <p14:cNvContentPartPr/>
                <p14:nvPr/>
              </p14:nvContentPartPr>
              <p14:xfrm>
                <a:off x="1953625" y="2964467"/>
                <a:ext cx="360" cy="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DAF6284-14D9-4145-9672-57C6C710D52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90985" y="290146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C8C4E0E-DE7A-4EDE-A4CD-091DA5CA1013}"/>
                    </a:ext>
                  </a:extLst>
                </p14:cNvPr>
                <p14:cNvContentPartPr/>
                <p14:nvPr/>
              </p14:nvContentPartPr>
              <p14:xfrm>
                <a:off x="2059465" y="3012347"/>
                <a:ext cx="3960" cy="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C8C4E0E-DE7A-4EDE-A4CD-091DA5CA101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996825" y="2949347"/>
                  <a:ext cx="1296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2AA879E-EC1F-4C32-8563-A71C3EB43620}"/>
                    </a:ext>
                  </a:extLst>
                </p14:cNvPr>
                <p14:cNvContentPartPr/>
                <p14:nvPr/>
              </p14:nvContentPartPr>
              <p14:xfrm>
                <a:off x="2146225" y="3002987"/>
                <a:ext cx="360" cy="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2AA879E-EC1F-4C32-8563-A71C3EB4362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83225" y="293998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8C6C28E-2C25-491E-AB9F-158BC2E4C96B}"/>
                    </a:ext>
                  </a:extLst>
                </p14:cNvPr>
                <p14:cNvContentPartPr/>
                <p14:nvPr/>
              </p14:nvContentPartPr>
              <p14:xfrm>
                <a:off x="2252065" y="2992907"/>
                <a:ext cx="3960" cy="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8C6C28E-2C25-491E-AB9F-158BC2E4C96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89065" y="2930267"/>
                  <a:ext cx="1296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787369E-8797-49AC-8646-442C6EA6A421}"/>
                    </a:ext>
                  </a:extLst>
                </p14:cNvPr>
                <p14:cNvContentPartPr/>
                <p14:nvPr/>
              </p14:nvContentPartPr>
              <p14:xfrm>
                <a:off x="2290585" y="2983547"/>
                <a:ext cx="3960" cy="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787369E-8797-49AC-8646-442C6EA6A42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27585" y="2920907"/>
                  <a:ext cx="1296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D2BC31F-8EC7-48A0-8D15-ABC1FC2CC86E}"/>
                    </a:ext>
                  </a:extLst>
                </p14:cNvPr>
                <p14:cNvContentPartPr/>
                <p14:nvPr/>
              </p14:nvContentPartPr>
              <p14:xfrm>
                <a:off x="2367265" y="2983547"/>
                <a:ext cx="360" cy="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D2BC31F-8EC7-48A0-8D15-ABC1FC2CC86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04625" y="292090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DCD1A97-A873-443D-B395-AF5892A47967}"/>
                    </a:ext>
                  </a:extLst>
                </p14:cNvPr>
                <p14:cNvContentPartPr/>
                <p14:nvPr/>
              </p14:nvContentPartPr>
              <p14:xfrm>
                <a:off x="1924465" y="2973827"/>
                <a:ext cx="360" cy="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DCD1A97-A873-443D-B395-AF5892A4796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61825" y="291082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6089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33C8EA-9CEA-43C3-A3A9-61DE6AAEAE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63F55-7AB9-4841-8612-72D663968A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В секция " </a:t>
            </a:r>
            <a:r>
              <a:rPr lang="ru-RU" dirty="0" err="1"/>
              <a:t>Сертификати</a:t>
            </a:r>
            <a:r>
              <a:rPr lang="ru-RU" dirty="0"/>
              <a:t>" </a:t>
            </a:r>
            <a:r>
              <a:rPr lang="ru-RU" dirty="0" err="1"/>
              <a:t>ще</a:t>
            </a:r>
            <a:r>
              <a:rPr lang="ru-RU" dirty="0"/>
              <a:t> </a:t>
            </a:r>
            <a:r>
              <a:rPr lang="ru-RU" dirty="0" err="1"/>
              <a:t>откриете</a:t>
            </a:r>
            <a:r>
              <a:rPr lang="ru-RU" dirty="0"/>
              <a:t> </a:t>
            </a:r>
            <a:r>
              <a:rPr lang="ru-RU" dirty="0" err="1"/>
              <a:t>сертификатите</a:t>
            </a:r>
            <a:r>
              <a:rPr lang="ru-RU" dirty="0"/>
              <a:t>,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сте</a:t>
            </a:r>
            <a:r>
              <a:rPr lang="ru-RU" dirty="0"/>
              <a:t> получили от </a:t>
            </a:r>
            <a:r>
              <a:rPr lang="ru-RU" dirty="0" err="1"/>
              <a:t>СофтУни</a:t>
            </a:r>
            <a:r>
              <a:rPr lang="ru-RU" dirty="0"/>
              <a:t> за </a:t>
            </a:r>
            <a:r>
              <a:rPr lang="ru-RU" dirty="0" err="1"/>
              <a:t>курсовете</a:t>
            </a:r>
            <a:r>
              <a:rPr lang="ru-RU" dirty="0"/>
              <a:t>,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сте</a:t>
            </a:r>
            <a:r>
              <a:rPr lang="ru-RU" dirty="0"/>
              <a:t> </a:t>
            </a:r>
            <a:r>
              <a:rPr lang="ru-RU" dirty="0" err="1"/>
              <a:t>преминали</a:t>
            </a:r>
            <a:r>
              <a:rPr lang="ru-RU" dirty="0"/>
              <a:t> с оценка над 5.00.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7CBE1B-1CE3-4A79-B75E-7054C3F66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Вашите Сертификати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708AE-AB22-4D3E-BF87-EBC4CC669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5"/>
          <a:stretch/>
        </p:blipFill>
        <p:spPr>
          <a:xfrm>
            <a:off x="651000" y="2933999"/>
            <a:ext cx="2250000" cy="35630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016B0A0-3133-427D-ABB1-0F09D626F950}"/>
              </a:ext>
            </a:extLst>
          </p:cNvPr>
          <p:cNvSpPr/>
          <p:nvPr/>
        </p:nvSpPr>
        <p:spPr bwMode="auto">
          <a:xfrm>
            <a:off x="3171000" y="4059000"/>
            <a:ext cx="1665000" cy="49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F6E544-CA70-40BA-988A-C8F7043D86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17"/>
          <a:stretch/>
        </p:blipFill>
        <p:spPr>
          <a:xfrm>
            <a:off x="5016000" y="3105844"/>
            <a:ext cx="6920737" cy="26565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5667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2AE9A6-4DFB-48BA-B90A-A3FF152091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D78056-44EB-4BD5-9E71-2D6B4924A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Записване на изпит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241DFD-4833-408E-AA96-1872130F9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000" y="4149000"/>
            <a:ext cx="4684477" cy="22401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Arrow: Bent 6">
            <a:extLst>
              <a:ext uri="{FF2B5EF4-FFF2-40B4-BE49-F238E27FC236}">
                <a16:creationId xmlns:a16="http://schemas.microsoft.com/office/drawing/2014/main" id="{2489B726-81FE-46B2-8A42-1A1F0AF9BDF6}"/>
              </a:ext>
            </a:extLst>
          </p:cNvPr>
          <p:cNvSpPr/>
          <p:nvPr/>
        </p:nvSpPr>
        <p:spPr bwMode="auto">
          <a:xfrm rot="5400000">
            <a:off x="6553798" y="2161202"/>
            <a:ext cx="1649404" cy="1395000"/>
          </a:xfrm>
          <a:prstGeom prst="ben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FA532A-00F7-4BDA-BFE3-72974AD32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44" y="1271404"/>
            <a:ext cx="5281975" cy="4824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3609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8800" dirty="0">
                <a:solidFill>
                  <a:srgbClr val="234465"/>
                </a:solidFill>
              </a:rPr>
              <a:t>Въпроси</a:t>
            </a:r>
            <a:r>
              <a:rPr lang="en-US" sz="8800" dirty="0">
                <a:solidFill>
                  <a:srgbClr val="234465"/>
                </a:solidFill>
              </a:rPr>
              <a:t>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8459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986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 </a:t>
            </a:r>
            <a:r>
              <a:rPr lang="en-US" sz="3200" dirty="0"/>
              <a:t>– </a:t>
            </a:r>
            <a:r>
              <a:rPr lang="bg-BG" sz="3200" dirty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2800" dirty="0">
                <a:hlinkClick r:id="rId4"/>
              </a:rPr>
              <a:t>about.softuni.bg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Фондация "Софтуерен университет"</a:t>
            </a:r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</a:t>
            </a:r>
            <a:r>
              <a:rPr lang="en-US" sz="3200" dirty="0"/>
              <a:t>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Дискусионни форуми на СофтУни</a:t>
            </a:r>
            <a:endParaRPr lang="en-US" sz="3200" dirty="0"/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Обучения</a:t>
            </a:r>
            <a:r>
              <a:rPr lang="en-US" dirty="0"/>
              <a:t> </a:t>
            </a:r>
            <a:r>
              <a:rPr lang="bg-BG" dirty="0"/>
              <a:t>в</a:t>
            </a:r>
            <a:r>
              <a:rPr lang="en-US" dirty="0"/>
              <a:t> </a:t>
            </a:r>
            <a:r>
              <a:rPr lang="bg-BG" dirty="0"/>
              <a:t>Софтуерен университет (СофтУни</a:t>
            </a:r>
            <a:r>
              <a:rPr lang="en-US" dirty="0"/>
              <a:t>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A253F9C-DBC5-4007-8E7A-B172C6EFC5ED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97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bg-BG" dirty="0"/>
              <a:t>Този курс</a:t>
            </a:r>
            <a:r>
              <a:rPr lang="en-US" dirty="0"/>
              <a:t> (</a:t>
            </a:r>
            <a:r>
              <a:rPr lang="bg-BG" dirty="0"/>
              <a:t>презентации, примери, демонстрационен код, упражнения, домашни, видео и други активи</a:t>
            </a:r>
            <a:r>
              <a:rPr lang="en-US" dirty="0"/>
              <a:t>) </a:t>
            </a:r>
            <a:r>
              <a:rPr lang="bg-BG" dirty="0"/>
              <a:t>представлява</a:t>
            </a:r>
            <a:r>
              <a:rPr lang="en-US" dirty="0"/>
              <a:t> </a:t>
            </a:r>
            <a:r>
              <a:rPr lang="bg-BG" b="1" dirty="0"/>
              <a:t>защитено авторско съдържание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bg-BG" dirty="0"/>
              <a:t>Нерегламентирано копиране</a:t>
            </a:r>
            <a:r>
              <a:rPr lang="en-US" dirty="0"/>
              <a:t>,</a:t>
            </a:r>
            <a:r>
              <a:rPr lang="bg-BG" dirty="0"/>
              <a:t> разпространение или използване е незаконно</a:t>
            </a:r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СофтУни</a:t>
            </a:r>
            <a:r>
              <a:rPr lang="en-US" dirty="0"/>
              <a:t> – </a:t>
            </a:r>
            <a:r>
              <a:rPr lang="en-US" dirty="0">
                <a:hlinkClick r:id="rId3"/>
              </a:rPr>
              <a:t>https://about.softuni.bg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Софтуерен университет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  <a:p>
            <a:pPr>
              <a:lnSpc>
                <a:spcPct val="120000"/>
              </a:lnSpc>
            </a:pP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E22D88B-EF6A-4C4B-9FFD-56339FF997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789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736E86-F86B-4CB0-8766-58F828FFF0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7FB74-FA7F-449E-8621-003EC52D91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err="1"/>
              <a:t>Може</a:t>
            </a:r>
            <a:r>
              <a:rPr lang="ru-RU" dirty="0"/>
              <a:t> да </a:t>
            </a:r>
            <a:r>
              <a:rPr lang="ru-RU" dirty="0" err="1"/>
              <a:t>задавате</a:t>
            </a:r>
            <a:r>
              <a:rPr lang="ru-RU" dirty="0"/>
              <a:t> </a:t>
            </a:r>
            <a:r>
              <a:rPr lang="ru-RU" dirty="0" err="1"/>
              <a:t>въпросите</a:t>
            </a:r>
            <a:r>
              <a:rPr lang="ru-RU" dirty="0"/>
              <a:t> си в </a:t>
            </a:r>
            <a:r>
              <a:rPr lang="ru-RU" dirty="0" err="1"/>
              <a:t>платформата</a:t>
            </a:r>
            <a:r>
              <a:rPr lang="ru-RU" dirty="0"/>
              <a:t> </a:t>
            </a:r>
            <a:r>
              <a:rPr lang="en-US" dirty="0">
                <a:hlinkClick r:id="rId2"/>
              </a:rPr>
              <a:t>s</a:t>
            </a:r>
            <a:r>
              <a:rPr lang="ru-RU" dirty="0">
                <a:hlinkClick r:id="rId2"/>
              </a:rPr>
              <a:t>li.do</a:t>
            </a:r>
            <a:endParaRPr lang="en-US" dirty="0"/>
          </a:p>
          <a:p>
            <a:r>
              <a:rPr lang="ru-RU" dirty="0"/>
              <a:t>Необходимо е да </a:t>
            </a:r>
            <a:r>
              <a:rPr lang="ru-RU" dirty="0" err="1"/>
              <a:t>въведете</a:t>
            </a:r>
            <a:r>
              <a:rPr lang="ru-RU" dirty="0"/>
              <a:t> </a:t>
            </a:r>
            <a:r>
              <a:rPr lang="en-US" b="1" dirty="0"/>
              <a:t>pb-march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bg-BG" dirty="0"/>
              <a:t>След това задайте въпроса си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3BE23F-81B2-4693-97D7-3BE9302B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Използване на пратформата </a:t>
            </a:r>
            <a:r>
              <a:rPr lang="en-US" dirty="0"/>
              <a:t>sli.do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FE23982-189C-4971-ABC8-79248297A461}"/>
              </a:ext>
            </a:extLst>
          </p:cNvPr>
          <p:cNvSpPr/>
          <p:nvPr/>
        </p:nvSpPr>
        <p:spPr bwMode="auto">
          <a:xfrm>
            <a:off x="6456000" y="3069000"/>
            <a:ext cx="900000" cy="36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769601-64CF-41AC-A3DB-2CBA65AD3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63" y="4637882"/>
            <a:ext cx="5778991" cy="2087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4C7679-AC70-47D5-A6FB-036D03203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5429" y="2445438"/>
            <a:ext cx="2989675" cy="2202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D9EF2F-16FB-43C2-B17B-2F8A28BA4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930" y="2844000"/>
            <a:ext cx="5503958" cy="789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882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/>
              <a:t>Диамантени партньори</a:t>
            </a:r>
            <a:endParaRPr lang="bg-BG" dirty="0"/>
          </a:p>
        </p:txBody>
      </p:sp>
      <p:pic>
        <p:nvPicPr>
          <p:cNvPr id="15" name="Picture 14" descr="Logo, company nam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03C26B66-F2B1-46C1-8D42-825A053050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27513" r="15212" b="31480"/>
          <a:stretch/>
        </p:blipFill>
        <p:spPr>
          <a:xfrm>
            <a:off x="951901" y="5484379"/>
            <a:ext cx="1630434" cy="726349"/>
          </a:xfrm>
          <a:prstGeom prst="rect">
            <a:avLst/>
          </a:prstGeom>
        </p:spPr>
      </p:pic>
      <p:pic>
        <p:nvPicPr>
          <p:cNvPr id="16" name="Picture 15" descr="A picture containing logo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307FDFC9-EF74-453E-B040-EAA3D82218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91" y="4198113"/>
            <a:ext cx="1524642" cy="911190"/>
          </a:xfrm>
          <a:prstGeom prst="rect">
            <a:avLst/>
          </a:prstGeom>
        </p:spPr>
      </p:pic>
      <p:pic>
        <p:nvPicPr>
          <p:cNvPr id="17" name="Picture 16" descr="Graphical user interface, text, application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817217D7-0BF6-4D9E-8E3B-E4C13EC5C3A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2384" r="19064" b="23051"/>
          <a:stretch/>
        </p:blipFill>
        <p:spPr>
          <a:xfrm>
            <a:off x="594504" y="2767356"/>
            <a:ext cx="2217855" cy="1092173"/>
          </a:xfrm>
          <a:prstGeom prst="rect">
            <a:avLst/>
          </a:prstGeom>
        </p:spPr>
      </p:pic>
      <p:pic>
        <p:nvPicPr>
          <p:cNvPr id="18" name="Picture 17" descr="Logo, company name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BEBE256C-D75B-4AB7-BC64-D8834E8E1C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608" y="5104467"/>
            <a:ext cx="2559362" cy="1529582"/>
          </a:xfrm>
          <a:prstGeom prst="rect">
            <a:avLst/>
          </a:prstGeom>
        </p:spPr>
      </p:pic>
      <p:pic>
        <p:nvPicPr>
          <p:cNvPr id="19" name="Picture 18" descr="Logo&#10;&#10;Description automatically generated">
            <a:hlinkClick r:id="rId10"/>
            <a:extLst>
              <a:ext uri="{FF2B5EF4-FFF2-40B4-BE49-F238E27FC236}">
                <a16:creationId xmlns:a16="http://schemas.microsoft.com/office/drawing/2014/main" id="{30E1B789-56EF-4559-AE2D-0D45D422EC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206" y="3978641"/>
            <a:ext cx="2428670" cy="1055877"/>
          </a:xfrm>
          <a:prstGeom prst="rect">
            <a:avLst/>
          </a:prstGeom>
        </p:spPr>
      </p:pic>
      <p:pic>
        <p:nvPicPr>
          <p:cNvPr id="20" name="Picture 19" descr="Text&#10;&#10;Description automatically generated with low confidence">
            <a:hlinkClick r:id="rId12"/>
            <a:extLst>
              <a:ext uri="{FF2B5EF4-FFF2-40B4-BE49-F238E27FC236}">
                <a16:creationId xmlns:a16="http://schemas.microsoft.com/office/drawing/2014/main" id="{04A6A894-8A9A-4E5B-88D1-24F9A2F8483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091" y="959652"/>
            <a:ext cx="2089504" cy="1639964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hlinkClick r:id="rId14"/>
            <a:extLst>
              <a:ext uri="{FF2B5EF4-FFF2-40B4-BE49-F238E27FC236}">
                <a16:creationId xmlns:a16="http://schemas.microsoft.com/office/drawing/2014/main" id="{9F96F339-431D-4AA3-A533-8F26B58A9A0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370" y="3999956"/>
            <a:ext cx="2265930" cy="876717"/>
          </a:xfrm>
          <a:prstGeom prst="rect">
            <a:avLst/>
          </a:prstGeom>
        </p:spPr>
      </p:pic>
      <p:pic>
        <p:nvPicPr>
          <p:cNvPr id="24" name="Picture 23" descr="Shape&#10;&#10;Description automatically generated with medium confidence">
            <a:hlinkClick r:id="rId16"/>
            <a:extLst>
              <a:ext uri="{FF2B5EF4-FFF2-40B4-BE49-F238E27FC236}">
                <a16:creationId xmlns:a16="http://schemas.microsoft.com/office/drawing/2014/main" id="{56700F1E-7983-45D8-A3B5-F7DFCD2A32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673" y="4908030"/>
            <a:ext cx="1890545" cy="1339908"/>
          </a:xfrm>
          <a:prstGeom prst="rect">
            <a:avLst/>
          </a:prstGeom>
        </p:spPr>
      </p:pic>
      <p:pic>
        <p:nvPicPr>
          <p:cNvPr id="25" name="Picture 24" descr="Graphical user interface&#10;&#10;Description automatically generated with low confidence">
            <a:hlinkClick r:id="rId18"/>
            <a:extLst>
              <a:ext uri="{FF2B5EF4-FFF2-40B4-BE49-F238E27FC236}">
                <a16:creationId xmlns:a16="http://schemas.microsoft.com/office/drawing/2014/main" id="{83257898-7623-4DC1-92DC-C5AD2AC74CF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795" y="1359000"/>
            <a:ext cx="2452200" cy="3015000"/>
          </a:xfrm>
          <a:prstGeom prst="rect">
            <a:avLst/>
          </a:prstGeom>
        </p:spPr>
      </p:pic>
      <p:pic>
        <p:nvPicPr>
          <p:cNvPr id="26" name="Picture 25" descr="A picture containing logo&#10;&#10;Description automatically generated">
            <a:hlinkClick r:id="rId20"/>
            <a:extLst>
              <a:ext uri="{FF2B5EF4-FFF2-40B4-BE49-F238E27FC236}">
                <a16:creationId xmlns:a16="http://schemas.microsoft.com/office/drawing/2014/main" id="{86F5880D-349B-4662-ACA1-15597CA56E5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455" y="5484379"/>
            <a:ext cx="1830257" cy="876716"/>
          </a:xfrm>
          <a:prstGeom prst="rect">
            <a:avLst/>
          </a:prstGeom>
        </p:spPr>
      </p:pic>
      <p:pic>
        <p:nvPicPr>
          <p:cNvPr id="27" name="Picture 26" descr="Logo&#10;&#10;Description automatically generated with low confidence">
            <a:hlinkClick r:id="rId22"/>
            <a:extLst>
              <a:ext uri="{FF2B5EF4-FFF2-40B4-BE49-F238E27FC236}">
                <a16:creationId xmlns:a16="http://schemas.microsoft.com/office/drawing/2014/main" id="{C179D76D-17E7-4F4E-9808-BBF903658DA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322" y="2695095"/>
            <a:ext cx="4755073" cy="876716"/>
          </a:xfrm>
          <a:prstGeom prst="rect">
            <a:avLst/>
          </a:prstGeom>
        </p:spPr>
      </p:pic>
      <p:pic>
        <p:nvPicPr>
          <p:cNvPr id="30" name="Picture 29" descr="Logo&#10;&#10;Description automatically generated">
            <a:hlinkClick r:id="rId24"/>
            <a:extLst>
              <a:ext uri="{FF2B5EF4-FFF2-40B4-BE49-F238E27FC236}">
                <a16:creationId xmlns:a16="http://schemas.microsoft.com/office/drawing/2014/main" id="{93F033DD-94F4-4599-9D64-B6A8BF46466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91" y="1200786"/>
            <a:ext cx="1824182" cy="1276927"/>
          </a:xfrm>
          <a:prstGeom prst="rect">
            <a:avLst/>
          </a:prstGeom>
        </p:spPr>
      </p:pic>
      <p:pic>
        <p:nvPicPr>
          <p:cNvPr id="22" name="Picture 21" descr="Text&#10;&#10;Description automatically generated with low confidence">
            <a:hlinkClick r:id="rId26"/>
            <a:extLst>
              <a:ext uri="{FF2B5EF4-FFF2-40B4-BE49-F238E27FC236}">
                <a16:creationId xmlns:a16="http://schemas.microsoft.com/office/drawing/2014/main" id="{2D9A9160-CFB1-4198-B631-320EFBF99E2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785" y="1679297"/>
            <a:ext cx="2376275" cy="53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5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/>
              <a:t>Образователни партньори</a:t>
            </a:r>
            <a:endParaRPr lang="en-US" b="1" dirty="0"/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19D59668-3C9A-4BAE-83AF-92CB45919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001" y="2264942"/>
            <a:ext cx="3284393" cy="3070608"/>
          </a:xfrm>
          <a:prstGeom prst="rect">
            <a:avLst/>
          </a:prstGeom>
          <a:ln w="28575">
            <a:solidFill>
              <a:srgbClr val="4454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9" name="Picture 18">
            <a:hlinkClick r:id="rId4"/>
            <a:extLst>
              <a:ext uri="{FF2B5EF4-FFF2-40B4-BE49-F238E27FC236}">
                <a16:creationId xmlns:a16="http://schemas.microsoft.com/office/drawing/2014/main" id="{B28BB6FA-2F86-40F2-8CA9-F9F73251E5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478" y="1804627"/>
            <a:ext cx="4042163" cy="399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5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8839-F175-46D4-BFD1-5997EB0EE54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/>
              <a:t>Цели на курса</a:t>
            </a:r>
            <a:endParaRPr lang="bg-BG" dirty="0"/>
          </a:p>
        </p:txBody>
      </p:sp>
      <p:pic>
        <p:nvPicPr>
          <p:cNvPr id="1026" name="Picture 2" descr="Целевата, Маркетинг, Успех, Бизнес, Мотивация">
            <a:extLst>
              <a:ext uri="{FF2B5EF4-FFF2-40B4-BE49-F238E27FC236}">
                <a16:creationId xmlns:a16="http://schemas.microsoft.com/office/drawing/2014/main" id="{0117BCC2-3160-4BA9-9D23-81C2829AD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500" y="823500"/>
            <a:ext cx="3604500" cy="36045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52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41D0B-AB02-4AE3-8878-6C4C30FDD6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90892" y="1089000"/>
            <a:ext cx="10062138" cy="5276048"/>
          </a:xfrm>
        </p:spPr>
        <p:txBody>
          <a:bodyPr>
            <a:normAutofit/>
          </a:bodyPr>
          <a:lstStyle/>
          <a:p>
            <a:r>
              <a:rPr lang="bg-BG" sz="3400" dirty="0"/>
              <a:t>Курсът </a:t>
            </a:r>
            <a:r>
              <a:rPr lang="en-US" sz="3400" b="1" dirty="0">
                <a:solidFill>
                  <a:schemeClr val="bg1"/>
                </a:solidFill>
              </a:rPr>
              <a:t>"</a:t>
            </a:r>
            <a:r>
              <a:rPr lang="bg-BG" sz="3400" b="1" dirty="0">
                <a:solidFill>
                  <a:schemeClr val="bg1"/>
                </a:solidFill>
              </a:rPr>
              <a:t>Основи на програмирането</a:t>
            </a:r>
            <a:r>
              <a:rPr lang="en-US" sz="3400" b="1" dirty="0">
                <a:solidFill>
                  <a:schemeClr val="bg1"/>
                </a:solidFill>
              </a:rPr>
              <a:t>"</a:t>
            </a:r>
            <a:r>
              <a:rPr lang="bg-BG" sz="3400" b="1" dirty="0">
                <a:solidFill>
                  <a:schemeClr val="bg1"/>
                </a:solidFill>
              </a:rPr>
              <a:t> </a:t>
            </a:r>
            <a:r>
              <a:rPr lang="bg-BG" sz="3400" dirty="0"/>
              <a:t>дава</a:t>
            </a:r>
            <a:r>
              <a:rPr lang="en-US" sz="3400" dirty="0"/>
              <a:t>:</a:t>
            </a:r>
          </a:p>
          <a:p>
            <a:pPr lvl="1"/>
            <a:r>
              <a:rPr lang="bg-BG" sz="3200" dirty="0"/>
              <a:t>Въведение в един от </a:t>
            </a:r>
            <a:r>
              <a:rPr lang="bg-BG" sz="3200" b="1" dirty="0">
                <a:solidFill>
                  <a:schemeClr val="bg1"/>
                </a:solidFill>
              </a:rPr>
              <a:t>най-търсените </a:t>
            </a:r>
            <a:r>
              <a:rPr lang="bg-BG" sz="3200" dirty="0"/>
              <a:t>програмни езици на пазара в България</a:t>
            </a:r>
          </a:p>
          <a:p>
            <a:pPr lvl="1"/>
            <a:r>
              <a:rPr lang="bg-BG" sz="3200" dirty="0"/>
              <a:t>Познания върху </a:t>
            </a:r>
            <a:r>
              <a:rPr lang="bg-BG" sz="3200" b="1" dirty="0">
                <a:solidFill>
                  <a:schemeClr val="bg1"/>
                </a:solidFill>
              </a:rPr>
              <a:t>основни концепции </a:t>
            </a:r>
            <a:r>
              <a:rPr lang="bg-BG" sz="3200" dirty="0"/>
              <a:t>от</a:t>
            </a:r>
            <a:r>
              <a:rPr lang="en-US" sz="3200" dirty="0"/>
              <a:t> </a:t>
            </a:r>
            <a:r>
              <a:rPr lang="bg-BG" sz="3200" dirty="0"/>
              <a:t>информационните технологии</a:t>
            </a:r>
          </a:p>
          <a:p>
            <a:pPr lvl="1"/>
            <a:r>
              <a:rPr lang="bg-BG" sz="3200" dirty="0"/>
              <a:t>Базово </a:t>
            </a:r>
            <a:r>
              <a:rPr lang="bg-BG" sz="3200" b="1" dirty="0">
                <a:solidFill>
                  <a:schemeClr val="bg1"/>
                </a:solidFill>
              </a:rPr>
              <a:t>алгоритмично мислене</a:t>
            </a:r>
          </a:p>
          <a:p>
            <a:pPr lvl="1"/>
            <a:r>
              <a:rPr lang="bg-BG" sz="3200" dirty="0"/>
              <a:t>Първа крачка в едно ново и </a:t>
            </a:r>
            <a:r>
              <a:rPr lang="bg-BG" sz="3200" b="1" dirty="0">
                <a:solidFill>
                  <a:schemeClr val="bg1"/>
                </a:solidFill>
              </a:rPr>
              <a:t>динамично</a:t>
            </a:r>
            <a:r>
              <a:rPr lang="en-US" sz="3200" b="1" dirty="0"/>
              <a:t> </a:t>
            </a:r>
            <a:r>
              <a:rPr lang="bg-BG" sz="3200" b="1" dirty="0">
                <a:solidFill>
                  <a:schemeClr val="bg1"/>
                </a:solidFill>
              </a:rPr>
              <a:t>начинание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Цели на курса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517BA1C0-83CD-4EB2-AD3E-81ED75DA3E17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84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8839-F175-46D4-BFD1-5997EB0EE54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 err="1"/>
              <a:t>Учебна</a:t>
            </a:r>
            <a:r>
              <a:rPr lang="ru-RU" dirty="0"/>
              <a:t> </a:t>
            </a:r>
            <a:r>
              <a:rPr lang="ru-RU" dirty="0" err="1"/>
              <a:t>програма</a:t>
            </a:r>
            <a:endParaRPr lang="bg-BG" dirty="0"/>
          </a:p>
        </p:txBody>
      </p:sp>
      <p:pic>
        <p:nvPicPr>
          <p:cNvPr id="2052" name="Picture 4" descr="Списък, Икона, Символ, Хартия, Знак, Плосък, Бележка">
            <a:extLst>
              <a:ext uri="{FF2B5EF4-FFF2-40B4-BE49-F238E27FC236}">
                <a16:creationId xmlns:a16="http://schemas.microsoft.com/office/drawing/2014/main" id="{08EE6362-B7C5-4FEA-8D1A-6D32D7196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500" y="819000"/>
            <a:ext cx="3663000" cy="36630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64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SoftUni3_1">
  <a:themeElements>
    <a:clrScheme name="SoftUni Cello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3.xml><?xml version="1.0" encoding="utf-8"?>
<a:theme xmlns:a="http://schemas.openxmlformats.org/drawingml/2006/main" name="1_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5187</TotalTime>
  <Words>1219</Words>
  <Application>Microsoft Office PowerPoint</Application>
  <PresentationFormat>Widescreen</PresentationFormat>
  <Paragraphs>227</Paragraphs>
  <Slides>39</Slides>
  <Notes>14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Calibri</vt:lpstr>
      <vt:lpstr>Consolas</vt:lpstr>
      <vt:lpstr>Wingdings</vt:lpstr>
      <vt:lpstr>Wingdings 2</vt:lpstr>
      <vt:lpstr>SoftUni</vt:lpstr>
      <vt:lpstr>SoftUni3_1</vt:lpstr>
      <vt:lpstr>1_SoftUni</vt:lpstr>
      <vt:lpstr>Основи на програмирането </vt:lpstr>
      <vt:lpstr>Съдържание</vt:lpstr>
      <vt:lpstr>Имате въпроси?</vt:lpstr>
      <vt:lpstr>Използване на пратформата sli.do</vt:lpstr>
      <vt:lpstr>Диамантени партньори</vt:lpstr>
      <vt:lpstr>Образователни партньори</vt:lpstr>
      <vt:lpstr>Цели на курса</vt:lpstr>
      <vt:lpstr>Цели на курса</vt:lpstr>
      <vt:lpstr>Учебна програма</vt:lpstr>
      <vt:lpstr>Учебна програма </vt:lpstr>
      <vt:lpstr>Разпределение на лекция</vt:lpstr>
      <vt:lpstr>Преподаватели</vt:lpstr>
      <vt:lpstr>Преподаватели</vt:lpstr>
      <vt:lpstr>Преподаватели</vt:lpstr>
      <vt:lpstr>Домашни, изпити и оценяване</vt:lpstr>
      <vt:lpstr>Упражнения и домашни</vt:lpstr>
      <vt:lpstr>Система за онлайн оценяване (Judge)</vt:lpstr>
      <vt:lpstr>Как работи тестването в Judge системата?</vt:lpstr>
      <vt:lpstr>Изпити</vt:lpstr>
      <vt:lpstr>Онлайн практически изпит</vt:lpstr>
      <vt:lpstr>Онлайн теоретичен изпит</vt:lpstr>
      <vt:lpstr>Резултати от изпит</vt:lpstr>
      <vt:lpstr>СофтУни сертификат</vt:lpstr>
      <vt:lpstr>ЦПО сертификат</vt:lpstr>
      <vt:lpstr>Какво ни трябва за курса?</vt:lpstr>
      <vt:lpstr>Сайт на Курса и Материали</vt:lpstr>
      <vt:lpstr>Презентации, видеа и домашни</vt:lpstr>
      <vt:lpstr>Достъп до материалите в курса</vt:lpstr>
      <vt:lpstr>Препоръчителен софтуер</vt:lpstr>
      <vt:lpstr>Книга "Основи на прогмирането с Java"</vt:lpstr>
      <vt:lpstr>Организационна част</vt:lpstr>
      <vt:lpstr>Вашият профил</vt:lpstr>
      <vt:lpstr>Вашите обучения</vt:lpstr>
      <vt:lpstr>Страница на курса</vt:lpstr>
      <vt:lpstr>Вашите Сертификати</vt:lpstr>
      <vt:lpstr>Записване на изпит</vt:lpstr>
      <vt:lpstr>Въпроси?</vt:lpstr>
      <vt:lpstr>Обучения в Софтуерен университет (СофтУни)</vt:lpstr>
      <vt:lpstr>Лиценз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Програмиране за начинаещи - откриване на курса</dc:title>
  <dc:subject>Coding 101 Course</dc:subject>
  <dc:creator>Software University</dc:creator>
  <cp:keywords>Sofware University; SoftUni; programming; coding; software development; education; training; course; курс; програмиране; кодене; кодиране; СофтУни</cp:keywords>
  <dc:description>© SoftUni – https://softuni.org_x000d_
© Software University – https://softuni.bg_x000d_
_x000d_
Copyrighted document. Unauthorized copy, reproduction or use is not permitted.</dc:description>
  <cp:lastModifiedBy>Topuzakova, Desislava</cp:lastModifiedBy>
  <cp:revision>79</cp:revision>
  <dcterms:created xsi:type="dcterms:W3CDTF">2018-05-23T13:08:44Z</dcterms:created>
  <dcterms:modified xsi:type="dcterms:W3CDTF">2022-02-23T22:32:16Z</dcterms:modified>
  <cp:category>computer programming;programming;C#;програмиране;кодиране</cp:category>
</cp:coreProperties>
</file>